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1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87" r:id="rId1"/>
    <p:sldMasterId id="2147483935" r:id="rId2"/>
  </p:sldMasterIdLst>
  <p:notesMasterIdLst>
    <p:notesMasterId r:id="rId60"/>
  </p:notesMasterIdLst>
  <p:sldIdLst>
    <p:sldId id="256" r:id="rId3"/>
    <p:sldId id="268" r:id="rId4"/>
    <p:sldId id="280" r:id="rId5"/>
    <p:sldId id="281" r:id="rId6"/>
    <p:sldId id="282" r:id="rId7"/>
    <p:sldId id="285" r:id="rId8"/>
    <p:sldId id="293" r:id="rId9"/>
    <p:sldId id="294" r:id="rId10"/>
    <p:sldId id="288" r:id="rId11"/>
    <p:sldId id="321" r:id="rId12"/>
    <p:sldId id="291" r:id="rId13"/>
    <p:sldId id="289" r:id="rId14"/>
    <p:sldId id="284" r:id="rId15"/>
    <p:sldId id="283" r:id="rId16"/>
    <p:sldId id="307" r:id="rId17"/>
    <p:sldId id="319" r:id="rId18"/>
    <p:sldId id="320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24" r:id="rId31"/>
    <p:sldId id="325" r:id="rId32"/>
    <p:sldId id="326" r:id="rId33"/>
    <p:sldId id="328" r:id="rId34"/>
    <p:sldId id="327" r:id="rId35"/>
    <p:sldId id="329" r:id="rId36"/>
    <p:sldId id="330" r:id="rId37"/>
    <p:sldId id="334" r:id="rId38"/>
    <p:sldId id="332" r:id="rId39"/>
    <p:sldId id="333" r:id="rId40"/>
    <p:sldId id="335" r:id="rId41"/>
    <p:sldId id="336" r:id="rId42"/>
    <p:sldId id="337" r:id="rId43"/>
    <p:sldId id="338" r:id="rId44"/>
    <p:sldId id="339" r:id="rId45"/>
    <p:sldId id="322" r:id="rId46"/>
    <p:sldId id="290" r:id="rId47"/>
    <p:sldId id="323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6E4EE"/>
    <a:srgbClr val="FFFFFF"/>
    <a:srgbClr val="3777AE"/>
    <a:srgbClr val="316DBA"/>
    <a:srgbClr val="BEBEBE"/>
    <a:srgbClr val="FF00FF"/>
    <a:srgbClr val="00FF00"/>
    <a:srgbClr val="FF0000"/>
    <a:srgbClr val="FFA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4660"/>
  </p:normalViewPr>
  <p:slideViewPr>
    <p:cSldViewPr snapToGrid="0">
      <p:cViewPr varScale="1">
        <p:scale>
          <a:sx n="85" d="100"/>
          <a:sy n="85" d="100"/>
        </p:scale>
        <p:origin x="28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623004-FE6B-4434-9505-57FA67F5B7FB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13CA7123-C765-44E8-BA95-4EA3E0BA37C9}">
      <dgm:prSet phldrT="[Texto]"/>
      <dgm:spPr/>
      <dgm:t>
        <a:bodyPr/>
        <a:lstStyle/>
        <a:p>
          <a:r>
            <a:rPr lang="es-MX" b="1" dirty="0"/>
            <a:t>Simulación</a:t>
          </a:r>
          <a:br>
            <a:rPr lang="es-MX" dirty="0"/>
          </a:br>
          <a:r>
            <a:rPr lang="es-MX" dirty="0"/>
            <a:t>(Balines)</a:t>
          </a:r>
        </a:p>
      </dgm:t>
    </dgm:pt>
    <dgm:pt modelId="{A9F6CEC8-D001-40F1-B42D-9DC0EC43C350}" type="parTrans" cxnId="{76C430B0-16BE-4622-8947-0E082782BC48}">
      <dgm:prSet/>
      <dgm:spPr/>
      <dgm:t>
        <a:bodyPr/>
        <a:lstStyle/>
        <a:p>
          <a:endParaRPr lang="es-MX"/>
        </a:p>
      </dgm:t>
    </dgm:pt>
    <dgm:pt modelId="{57DF7BDC-1A72-41ED-85B9-8AEAC5DDC8AE}" type="sibTrans" cxnId="{76C430B0-16BE-4622-8947-0E082782BC48}">
      <dgm:prSet/>
      <dgm:spPr/>
      <dgm:t>
        <a:bodyPr/>
        <a:lstStyle/>
        <a:p>
          <a:endParaRPr lang="es-MX"/>
        </a:p>
      </dgm:t>
    </dgm:pt>
    <dgm:pt modelId="{A23116F2-2131-4848-9837-93B31D77AC6F}">
      <dgm:prSet phldrT="[Texto]"/>
      <dgm:spPr/>
      <dgm:t>
        <a:bodyPr/>
        <a:lstStyle/>
        <a:p>
          <a:r>
            <a:rPr lang="es-MX" b="1" dirty="0"/>
            <a:t>Origen</a:t>
          </a:r>
          <a:br>
            <a:rPr lang="es-MX" b="1" dirty="0"/>
          </a:br>
          <a:r>
            <a:rPr lang="es-MX" dirty="0"/>
            <a:t>(</a:t>
          </a:r>
          <a:r>
            <a:rPr lang="es-MX" dirty="0" err="1"/>
            <a:t>Isocentro</a:t>
          </a:r>
          <a:r>
            <a:rPr lang="es-MX" dirty="0"/>
            <a:t> del equipo)</a:t>
          </a:r>
        </a:p>
      </dgm:t>
    </dgm:pt>
    <dgm:pt modelId="{E6425DC7-9093-4C5C-B2BF-5719A7630004}" type="parTrans" cxnId="{EA38E9EA-54A6-4710-8CD3-A82BCF9C44CF}">
      <dgm:prSet/>
      <dgm:spPr/>
      <dgm:t>
        <a:bodyPr/>
        <a:lstStyle/>
        <a:p>
          <a:endParaRPr lang="es-MX"/>
        </a:p>
      </dgm:t>
    </dgm:pt>
    <dgm:pt modelId="{8C88761A-8F6D-494D-8958-EF9FA6561C67}" type="sibTrans" cxnId="{EA38E9EA-54A6-4710-8CD3-A82BCF9C44CF}">
      <dgm:prSet/>
      <dgm:spPr/>
      <dgm:t>
        <a:bodyPr/>
        <a:lstStyle/>
        <a:p>
          <a:endParaRPr lang="es-MX"/>
        </a:p>
      </dgm:t>
    </dgm:pt>
    <dgm:pt modelId="{08BDD202-DB59-4FB3-9814-7A5C4938C0CB}">
      <dgm:prSet phldrT="[Texto]"/>
      <dgm:spPr/>
      <dgm:t>
        <a:bodyPr/>
        <a:lstStyle/>
        <a:p>
          <a:r>
            <a:rPr lang="es-MX" b="1" dirty="0"/>
            <a:t>Planeación:</a:t>
          </a:r>
          <a:br>
            <a:rPr lang="es-MX" dirty="0"/>
          </a:br>
          <a:r>
            <a:rPr lang="es-MX" dirty="0"/>
            <a:t>Desplazamientos</a:t>
          </a:r>
        </a:p>
      </dgm:t>
    </dgm:pt>
    <dgm:pt modelId="{33B2CBE7-B2DF-452B-91D7-B35C70C180E4}" type="parTrans" cxnId="{2C02C9B0-A402-4D7B-9BFC-6ADF2C7ACC5A}">
      <dgm:prSet/>
      <dgm:spPr/>
      <dgm:t>
        <a:bodyPr/>
        <a:lstStyle/>
        <a:p>
          <a:endParaRPr lang="es-MX"/>
        </a:p>
      </dgm:t>
    </dgm:pt>
    <dgm:pt modelId="{51B2F33F-B609-4F3F-90E4-0632108FD384}" type="sibTrans" cxnId="{2C02C9B0-A402-4D7B-9BFC-6ADF2C7ACC5A}">
      <dgm:prSet/>
      <dgm:spPr/>
      <dgm:t>
        <a:bodyPr/>
        <a:lstStyle/>
        <a:p>
          <a:endParaRPr lang="es-MX"/>
        </a:p>
      </dgm:t>
    </dgm:pt>
    <dgm:pt modelId="{ABA04D4A-E4FE-41CD-A53C-0C6E24111E25}" type="pres">
      <dgm:prSet presAssocID="{B5623004-FE6B-4434-9505-57FA67F5B7FB}" presName="Name0" presStyleCnt="0">
        <dgm:presLayoutVars>
          <dgm:dir/>
          <dgm:resizeHandles val="exact"/>
        </dgm:presLayoutVars>
      </dgm:prSet>
      <dgm:spPr/>
    </dgm:pt>
    <dgm:pt modelId="{84413E7B-65C1-4EA5-A947-E33C4816FAC3}" type="pres">
      <dgm:prSet presAssocID="{13CA7123-C765-44E8-BA95-4EA3E0BA37C9}" presName="node" presStyleLbl="node1" presStyleIdx="0" presStyleCnt="3">
        <dgm:presLayoutVars>
          <dgm:bulletEnabled val="1"/>
        </dgm:presLayoutVars>
      </dgm:prSet>
      <dgm:spPr/>
    </dgm:pt>
    <dgm:pt modelId="{A96F393F-B4C4-4F49-B8F1-D35D6466EABF}" type="pres">
      <dgm:prSet presAssocID="{57DF7BDC-1A72-41ED-85B9-8AEAC5DDC8AE}" presName="sibTrans" presStyleLbl="sibTrans2D1" presStyleIdx="0" presStyleCnt="2"/>
      <dgm:spPr/>
    </dgm:pt>
    <dgm:pt modelId="{A1AA6E57-9CB1-4339-BF33-D2EAC909D5C2}" type="pres">
      <dgm:prSet presAssocID="{57DF7BDC-1A72-41ED-85B9-8AEAC5DDC8AE}" presName="connectorText" presStyleLbl="sibTrans2D1" presStyleIdx="0" presStyleCnt="2"/>
      <dgm:spPr/>
    </dgm:pt>
    <dgm:pt modelId="{42DDD13C-3FC6-4A7A-B1AB-A93EFA9AD355}" type="pres">
      <dgm:prSet presAssocID="{A23116F2-2131-4848-9837-93B31D77AC6F}" presName="node" presStyleLbl="node1" presStyleIdx="1" presStyleCnt="3">
        <dgm:presLayoutVars>
          <dgm:bulletEnabled val="1"/>
        </dgm:presLayoutVars>
      </dgm:prSet>
      <dgm:spPr/>
    </dgm:pt>
    <dgm:pt modelId="{CA16FED7-9894-400C-9E3B-CD8340A2E55A}" type="pres">
      <dgm:prSet presAssocID="{8C88761A-8F6D-494D-8958-EF9FA6561C67}" presName="sibTrans" presStyleLbl="sibTrans2D1" presStyleIdx="1" presStyleCnt="2"/>
      <dgm:spPr/>
    </dgm:pt>
    <dgm:pt modelId="{58D35F01-78B9-46AC-A0DB-8CD166DFDD4E}" type="pres">
      <dgm:prSet presAssocID="{8C88761A-8F6D-494D-8958-EF9FA6561C67}" presName="connectorText" presStyleLbl="sibTrans2D1" presStyleIdx="1" presStyleCnt="2"/>
      <dgm:spPr/>
    </dgm:pt>
    <dgm:pt modelId="{2E810CA6-07AD-431D-A74B-B2250AD2A009}" type="pres">
      <dgm:prSet presAssocID="{08BDD202-DB59-4FB3-9814-7A5C4938C0CB}" presName="node" presStyleLbl="node1" presStyleIdx="2" presStyleCnt="3">
        <dgm:presLayoutVars>
          <dgm:bulletEnabled val="1"/>
        </dgm:presLayoutVars>
      </dgm:prSet>
      <dgm:spPr/>
    </dgm:pt>
  </dgm:ptLst>
  <dgm:cxnLst>
    <dgm:cxn modelId="{4E72B403-0EE0-4AA3-9727-16D25D2DCF15}" type="presOf" srcId="{8C88761A-8F6D-494D-8958-EF9FA6561C67}" destId="{58D35F01-78B9-46AC-A0DB-8CD166DFDD4E}" srcOrd="1" destOrd="0" presId="urn:microsoft.com/office/officeart/2005/8/layout/process1"/>
    <dgm:cxn modelId="{0622783C-F906-41A8-8854-9454B7EC43C9}" type="presOf" srcId="{A23116F2-2131-4848-9837-93B31D77AC6F}" destId="{42DDD13C-3FC6-4A7A-B1AB-A93EFA9AD355}" srcOrd="0" destOrd="0" presId="urn:microsoft.com/office/officeart/2005/8/layout/process1"/>
    <dgm:cxn modelId="{5D04596A-0BF6-4BC7-AC67-32A6328116E6}" type="presOf" srcId="{08BDD202-DB59-4FB3-9814-7A5C4938C0CB}" destId="{2E810CA6-07AD-431D-A74B-B2250AD2A009}" srcOrd="0" destOrd="0" presId="urn:microsoft.com/office/officeart/2005/8/layout/process1"/>
    <dgm:cxn modelId="{93F6C74C-1A10-4DAC-9AA4-54BB17765F3C}" type="presOf" srcId="{57DF7BDC-1A72-41ED-85B9-8AEAC5DDC8AE}" destId="{A1AA6E57-9CB1-4339-BF33-D2EAC909D5C2}" srcOrd="1" destOrd="0" presId="urn:microsoft.com/office/officeart/2005/8/layout/process1"/>
    <dgm:cxn modelId="{C7B1FD4E-B50B-4D18-AEFF-8784DDDBFFB7}" type="presOf" srcId="{57DF7BDC-1A72-41ED-85B9-8AEAC5DDC8AE}" destId="{A96F393F-B4C4-4F49-B8F1-D35D6466EABF}" srcOrd="0" destOrd="0" presId="urn:microsoft.com/office/officeart/2005/8/layout/process1"/>
    <dgm:cxn modelId="{F8B1BF82-0B6A-432C-B906-9DAEDBFC7894}" type="presOf" srcId="{B5623004-FE6B-4434-9505-57FA67F5B7FB}" destId="{ABA04D4A-E4FE-41CD-A53C-0C6E24111E25}" srcOrd="0" destOrd="0" presId="urn:microsoft.com/office/officeart/2005/8/layout/process1"/>
    <dgm:cxn modelId="{76C430B0-16BE-4622-8947-0E082782BC48}" srcId="{B5623004-FE6B-4434-9505-57FA67F5B7FB}" destId="{13CA7123-C765-44E8-BA95-4EA3E0BA37C9}" srcOrd="0" destOrd="0" parTransId="{A9F6CEC8-D001-40F1-B42D-9DC0EC43C350}" sibTransId="{57DF7BDC-1A72-41ED-85B9-8AEAC5DDC8AE}"/>
    <dgm:cxn modelId="{2C02C9B0-A402-4D7B-9BFC-6ADF2C7ACC5A}" srcId="{B5623004-FE6B-4434-9505-57FA67F5B7FB}" destId="{08BDD202-DB59-4FB3-9814-7A5C4938C0CB}" srcOrd="2" destOrd="0" parTransId="{33B2CBE7-B2DF-452B-91D7-B35C70C180E4}" sibTransId="{51B2F33F-B609-4F3F-90E4-0632108FD384}"/>
    <dgm:cxn modelId="{18CD82D2-60D3-4066-93EF-C67C51DBE93A}" type="presOf" srcId="{8C88761A-8F6D-494D-8958-EF9FA6561C67}" destId="{CA16FED7-9894-400C-9E3B-CD8340A2E55A}" srcOrd="0" destOrd="0" presId="urn:microsoft.com/office/officeart/2005/8/layout/process1"/>
    <dgm:cxn modelId="{DC50F6E9-7732-438A-9243-13F52A3A83C0}" type="presOf" srcId="{13CA7123-C765-44E8-BA95-4EA3E0BA37C9}" destId="{84413E7B-65C1-4EA5-A947-E33C4816FAC3}" srcOrd="0" destOrd="0" presId="urn:microsoft.com/office/officeart/2005/8/layout/process1"/>
    <dgm:cxn modelId="{EA38E9EA-54A6-4710-8CD3-A82BCF9C44CF}" srcId="{B5623004-FE6B-4434-9505-57FA67F5B7FB}" destId="{A23116F2-2131-4848-9837-93B31D77AC6F}" srcOrd="1" destOrd="0" parTransId="{E6425DC7-9093-4C5C-B2BF-5719A7630004}" sibTransId="{8C88761A-8F6D-494D-8958-EF9FA6561C67}"/>
    <dgm:cxn modelId="{16522BA2-6C44-4E46-B58E-F4D52B2B78A3}" type="presParOf" srcId="{ABA04D4A-E4FE-41CD-A53C-0C6E24111E25}" destId="{84413E7B-65C1-4EA5-A947-E33C4816FAC3}" srcOrd="0" destOrd="0" presId="urn:microsoft.com/office/officeart/2005/8/layout/process1"/>
    <dgm:cxn modelId="{745424F8-37CF-4A35-8365-4F51BAB41838}" type="presParOf" srcId="{ABA04D4A-E4FE-41CD-A53C-0C6E24111E25}" destId="{A96F393F-B4C4-4F49-B8F1-D35D6466EABF}" srcOrd="1" destOrd="0" presId="urn:microsoft.com/office/officeart/2005/8/layout/process1"/>
    <dgm:cxn modelId="{5B4DF89F-F7B8-4A09-AAA1-2C1A9129EC51}" type="presParOf" srcId="{A96F393F-B4C4-4F49-B8F1-D35D6466EABF}" destId="{A1AA6E57-9CB1-4339-BF33-D2EAC909D5C2}" srcOrd="0" destOrd="0" presId="urn:microsoft.com/office/officeart/2005/8/layout/process1"/>
    <dgm:cxn modelId="{444EC051-41CC-4B3A-8A9D-8F7F754B80C3}" type="presParOf" srcId="{ABA04D4A-E4FE-41CD-A53C-0C6E24111E25}" destId="{42DDD13C-3FC6-4A7A-B1AB-A93EFA9AD355}" srcOrd="2" destOrd="0" presId="urn:microsoft.com/office/officeart/2005/8/layout/process1"/>
    <dgm:cxn modelId="{F6575064-EE6F-4885-B3C2-AAB3E6A0884F}" type="presParOf" srcId="{ABA04D4A-E4FE-41CD-A53C-0C6E24111E25}" destId="{CA16FED7-9894-400C-9E3B-CD8340A2E55A}" srcOrd="3" destOrd="0" presId="urn:microsoft.com/office/officeart/2005/8/layout/process1"/>
    <dgm:cxn modelId="{93E04280-0F26-4687-8ED5-D21427DB15FA}" type="presParOf" srcId="{CA16FED7-9894-400C-9E3B-CD8340A2E55A}" destId="{58D35F01-78B9-46AC-A0DB-8CD166DFDD4E}" srcOrd="0" destOrd="0" presId="urn:microsoft.com/office/officeart/2005/8/layout/process1"/>
    <dgm:cxn modelId="{559D7D39-DDA8-464F-AB2B-DEEF4E65CCD5}" type="presParOf" srcId="{ABA04D4A-E4FE-41CD-A53C-0C6E24111E25}" destId="{2E810CA6-07AD-431D-A74B-B2250AD2A00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BC2DAC-FC68-4ABF-AD8C-F1B53AD28D1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MX"/>
        </a:p>
      </dgm:t>
    </dgm:pt>
    <dgm:pt modelId="{6BA5ACD2-7FBC-4CC6-B9DB-7EB2E68706BD}">
      <dgm:prSet phldrT="[Texto]" custT="1"/>
      <dgm:spPr/>
      <dgm:t>
        <a:bodyPr/>
        <a:lstStyle/>
        <a:p>
          <a:r>
            <a:rPr lang="es-MX" sz="3200" dirty="0"/>
            <a:t>TIPO DE DESPLAZAMIETO</a:t>
          </a:r>
        </a:p>
      </dgm:t>
    </dgm:pt>
    <dgm:pt modelId="{BC7027FF-F27A-45F1-A890-8E2008A15649}" type="parTrans" cxnId="{C7D10CAC-3649-46FA-928C-A716A85D6B8D}">
      <dgm:prSet/>
      <dgm:spPr/>
      <dgm:t>
        <a:bodyPr/>
        <a:lstStyle/>
        <a:p>
          <a:endParaRPr lang="es-MX"/>
        </a:p>
      </dgm:t>
    </dgm:pt>
    <dgm:pt modelId="{0DF9ADA6-D0C3-44E2-B8EE-FB6A286BF13B}" type="sibTrans" cxnId="{C7D10CAC-3649-46FA-928C-A716A85D6B8D}">
      <dgm:prSet/>
      <dgm:spPr/>
      <dgm:t>
        <a:bodyPr/>
        <a:lstStyle/>
        <a:p>
          <a:endParaRPr lang="es-MX"/>
        </a:p>
      </dgm:t>
    </dgm:pt>
    <dgm:pt modelId="{B80809CE-8C9D-4931-912D-57819853C3BC}">
      <dgm:prSet phldrT="[Texto]"/>
      <dgm:spPr>
        <a:ln>
          <a:noFill/>
        </a:ln>
      </dgm:spPr>
      <dgm:t>
        <a:bodyPr/>
        <a:lstStyle/>
        <a:p>
          <a:r>
            <a:rPr lang="es-MX" dirty="0"/>
            <a:t>DESPLAZAMIENTOS LINEALES</a:t>
          </a:r>
        </a:p>
      </dgm:t>
    </dgm:pt>
    <dgm:pt modelId="{1D23894A-DAF9-4B0E-8AE7-A4FD4B12341B}" type="parTrans" cxnId="{CD1B6FB6-5D31-4FDD-A36A-66D9AF8610A0}">
      <dgm:prSet/>
      <dgm:spPr/>
      <dgm:t>
        <a:bodyPr/>
        <a:lstStyle/>
        <a:p>
          <a:endParaRPr lang="es-MX"/>
        </a:p>
      </dgm:t>
    </dgm:pt>
    <dgm:pt modelId="{B05B99B1-EAE9-441C-8746-D016D748BC8A}" type="sibTrans" cxnId="{CD1B6FB6-5D31-4FDD-A36A-66D9AF8610A0}">
      <dgm:prSet/>
      <dgm:spPr/>
      <dgm:t>
        <a:bodyPr/>
        <a:lstStyle/>
        <a:p>
          <a:endParaRPr lang="es-MX"/>
        </a:p>
      </dgm:t>
    </dgm:pt>
    <dgm:pt modelId="{128ED2B4-1841-4B94-9A48-4735F66A598A}">
      <dgm:prSet phldrT="[Texto]"/>
      <dgm:spPr/>
      <dgm:t>
        <a:bodyPr/>
        <a:lstStyle/>
        <a:p>
          <a:r>
            <a:rPr lang="es-MX" dirty="0"/>
            <a:t>DESPLAZAMIENTOS ANGULARES</a:t>
          </a:r>
        </a:p>
      </dgm:t>
    </dgm:pt>
    <dgm:pt modelId="{48E4BE6C-4B6C-4FA7-BBF3-7CF3B45C56E5}" type="parTrans" cxnId="{CDE8E84D-6112-4773-AD73-77795C4DEB2B}">
      <dgm:prSet/>
      <dgm:spPr/>
      <dgm:t>
        <a:bodyPr/>
        <a:lstStyle/>
        <a:p>
          <a:endParaRPr lang="es-MX"/>
        </a:p>
      </dgm:t>
    </dgm:pt>
    <dgm:pt modelId="{4A9F89AD-96EE-4E60-88FA-5EC09623E8AF}" type="sibTrans" cxnId="{CDE8E84D-6112-4773-AD73-77795C4DEB2B}">
      <dgm:prSet/>
      <dgm:spPr/>
      <dgm:t>
        <a:bodyPr/>
        <a:lstStyle/>
        <a:p>
          <a:endParaRPr lang="es-MX"/>
        </a:p>
      </dgm:t>
    </dgm:pt>
    <dgm:pt modelId="{095F949E-A6FF-42FD-BAF3-7561C7003023}" type="pres">
      <dgm:prSet presAssocID="{D8BC2DAC-FC68-4ABF-AD8C-F1B53AD28D10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D876669-BD2D-406E-B59F-DCF8D655F1A1}" type="pres">
      <dgm:prSet presAssocID="{6BA5ACD2-7FBC-4CC6-B9DB-7EB2E68706BD}" presName="root1" presStyleCnt="0"/>
      <dgm:spPr/>
    </dgm:pt>
    <dgm:pt modelId="{DA0DE681-C56C-4E15-8B25-A3B0E380EB88}" type="pres">
      <dgm:prSet presAssocID="{6BA5ACD2-7FBC-4CC6-B9DB-7EB2E68706BD}" presName="LevelOneTextNode" presStyleLbl="node0" presStyleIdx="0" presStyleCnt="1">
        <dgm:presLayoutVars>
          <dgm:chPref val="3"/>
        </dgm:presLayoutVars>
      </dgm:prSet>
      <dgm:spPr/>
    </dgm:pt>
    <dgm:pt modelId="{E2105EFF-301C-4557-9F9A-C5414C156163}" type="pres">
      <dgm:prSet presAssocID="{6BA5ACD2-7FBC-4CC6-B9DB-7EB2E68706BD}" presName="level2hierChild" presStyleCnt="0"/>
      <dgm:spPr/>
    </dgm:pt>
    <dgm:pt modelId="{1DF0EA13-6B87-4962-84C6-7762965A1DE4}" type="pres">
      <dgm:prSet presAssocID="{1D23894A-DAF9-4B0E-8AE7-A4FD4B12341B}" presName="conn2-1" presStyleLbl="parChTrans1D2" presStyleIdx="0" presStyleCnt="2"/>
      <dgm:spPr/>
    </dgm:pt>
    <dgm:pt modelId="{13FEBFBD-B60B-4FF8-A965-DEF7B74B1915}" type="pres">
      <dgm:prSet presAssocID="{1D23894A-DAF9-4B0E-8AE7-A4FD4B12341B}" presName="connTx" presStyleLbl="parChTrans1D2" presStyleIdx="0" presStyleCnt="2"/>
      <dgm:spPr/>
    </dgm:pt>
    <dgm:pt modelId="{B7B86DFB-5696-4E79-AE9C-6E73BAF5D557}" type="pres">
      <dgm:prSet presAssocID="{B80809CE-8C9D-4931-912D-57819853C3BC}" presName="root2" presStyleCnt="0"/>
      <dgm:spPr/>
    </dgm:pt>
    <dgm:pt modelId="{772A3822-67E8-4DDA-AE19-6F742AB6745E}" type="pres">
      <dgm:prSet presAssocID="{B80809CE-8C9D-4931-912D-57819853C3BC}" presName="LevelTwoTextNode" presStyleLbl="node2" presStyleIdx="0" presStyleCnt="2" custScaleX="175861">
        <dgm:presLayoutVars>
          <dgm:chPref val="3"/>
        </dgm:presLayoutVars>
      </dgm:prSet>
      <dgm:spPr/>
    </dgm:pt>
    <dgm:pt modelId="{F91350A4-A146-487F-811D-61C28E2FAEE1}" type="pres">
      <dgm:prSet presAssocID="{B80809CE-8C9D-4931-912D-57819853C3BC}" presName="level3hierChild" presStyleCnt="0"/>
      <dgm:spPr/>
    </dgm:pt>
    <dgm:pt modelId="{71CAC17D-62BA-4B87-A556-89C30838FF2D}" type="pres">
      <dgm:prSet presAssocID="{48E4BE6C-4B6C-4FA7-BBF3-7CF3B45C56E5}" presName="conn2-1" presStyleLbl="parChTrans1D2" presStyleIdx="1" presStyleCnt="2"/>
      <dgm:spPr/>
    </dgm:pt>
    <dgm:pt modelId="{BE97EA0D-8F0B-49AF-A9B0-F21066D55E50}" type="pres">
      <dgm:prSet presAssocID="{48E4BE6C-4B6C-4FA7-BBF3-7CF3B45C56E5}" presName="connTx" presStyleLbl="parChTrans1D2" presStyleIdx="1" presStyleCnt="2"/>
      <dgm:spPr/>
    </dgm:pt>
    <dgm:pt modelId="{E23AFFC8-39A7-4338-B6F7-4B56082135D7}" type="pres">
      <dgm:prSet presAssocID="{128ED2B4-1841-4B94-9A48-4735F66A598A}" presName="root2" presStyleCnt="0"/>
      <dgm:spPr/>
    </dgm:pt>
    <dgm:pt modelId="{D87EA9D7-D25F-4D9B-8EB9-CA62062CB1C6}" type="pres">
      <dgm:prSet presAssocID="{128ED2B4-1841-4B94-9A48-4735F66A598A}" presName="LevelTwoTextNode" presStyleLbl="node2" presStyleIdx="1" presStyleCnt="2" custScaleX="175861">
        <dgm:presLayoutVars>
          <dgm:chPref val="3"/>
        </dgm:presLayoutVars>
      </dgm:prSet>
      <dgm:spPr/>
    </dgm:pt>
    <dgm:pt modelId="{55ED9E58-2863-4B07-9871-BF3667A68325}" type="pres">
      <dgm:prSet presAssocID="{128ED2B4-1841-4B94-9A48-4735F66A598A}" presName="level3hierChild" presStyleCnt="0"/>
      <dgm:spPr/>
    </dgm:pt>
  </dgm:ptLst>
  <dgm:cxnLst>
    <dgm:cxn modelId="{BCA73403-B364-478A-A7F2-6D3CD4802EBE}" type="presOf" srcId="{48E4BE6C-4B6C-4FA7-BBF3-7CF3B45C56E5}" destId="{BE97EA0D-8F0B-49AF-A9B0-F21066D55E50}" srcOrd="1" destOrd="0" presId="urn:microsoft.com/office/officeart/2008/layout/HorizontalMultiLevelHierarchy"/>
    <dgm:cxn modelId="{CDE8E84D-6112-4773-AD73-77795C4DEB2B}" srcId="{6BA5ACD2-7FBC-4CC6-B9DB-7EB2E68706BD}" destId="{128ED2B4-1841-4B94-9A48-4735F66A598A}" srcOrd="1" destOrd="0" parTransId="{48E4BE6C-4B6C-4FA7-BBF3-7CF3B45C56E5}" sibTransId="{4A9F89AD-96EE-4E60-88FA-5EC09623E8AF}"/>
    <dgm:cxn modelId="{F694127A-652F-4107-8343-A1E861259037}" type="presOf" srcId="{48E4BE6C-4B6C-4FA7-BBF3-7CF3B45C56E5}" destId="{71CAC17D-62BA-4B87-A556-89C30838FF2D}" srcOrd="0" destOrd="0" presId="urn:microsoft.com/office/officeart/2008/layout/HorizontalMultiLevelHierarchy"/>
    <dgm:cxn modelId="{4ADB4F84-F1C4-4E4C-80B9-B3402E28CC1F}" type="presOf" srcId="{6BA5ACD2-7FBC-4CC6-B9DB-7EB2E68706BD}" destId="{DA0DE681-C56C-4E15-8B25-A3B0E380EB88}" srcOrd="0" destOrd="0" presId="urn:microsoft.com/office/officeart/2008/layout/HorizontalMultiLevelHierarchy"/>
    <dgm:cxn modelId="{3B0B53A2-93AD-4D35-8D1E-CFCA9CD39C46}" type="presOf" srcId="{1D23894A-DAF9-4B0E-8AE7-A4FD4B12341B}" destId="{13FEBFBD-B60B-4FF8-A965-DEF7B74B1915}" srcOrd="1" destOrd="0" presId="urn:microsoft.com/office/officeart/2008/layout/HorizontalMultiLevelHierarchy"/>
    <dgm:cxn modelId="{C7D10CAC-3649-46FA-928C-A716A85D6B8D}" srcId="{D8BC2DAC-FC68-4ABF-AD8C-F1B53AD28D10}" destId="{6BA5ACD2-7FBC-4CC6-B9DB-7EB2E68706BD}" srcOrd="0" destOrd="0" parTransId="{BC7027FF-F27A-45F1-A890-8E2008A15649}" sibTransId="{0DF9ADA6-D0C3-44E2-B8EE-FB6A286BF13B}"/>
    <dgm:cxn modelId="{407795B0-4590-424A-9DBA-22D356FB61AF}" type="presOf" srcId="{B80809CE-8C9D-4931-912D-57819853C3BC}" destId="{772A3822-67E8-4DDA-AE19-6F742AB6745E}" srcOrd="0" destOrd="0" presId="urn:microsoft.com/office/officeart/2008/layout/HorizontalMultiLevelHierarchy"/>
    <dgm:cxn modelId="{CD1B6FB6-5D31-4FDD-A36A-66D9AF8610A0}" srcId="{6BA5ACD2-7FBC-4CC6-B9DB-7EB2E68706BD}" destId="{B80809CE-8C9D-4931-912D-57819853C3BC}" srcOrd="0" destOrd="0" parTransId="{1D23894A-DAF9-4B0E-8AE7-A4FD4B12341B}" sibTransId="{B05B99B1-EAE9-441C-8746-D016D748BC8A}"/>
    <dgm:cxn modelId="{07ADA8BD-F667-4AED-8FFE-2075557D06C4}" type="presOf" srcId="{1D23894A-DAF9-4B0E-8AE7-A4FD4B12341B}" destId="{1DF0EA13-6B87-4962-84C6-7762965A1DE4}" srcOrd="0" destOrd="0" presId="urn:microsoft.com/office/officeart/2008/layout/HorizontalMultiLevelHierarchy"/>
    <dgm:cxn modelId="{5B9421C9-149F-4408-A530-CE8236B4301D}" type="presOf" srcId="{128ED2B4-1841-4B94-9A48-4735F66A598A}" destId="{D87EA9D7-D25F-4D9B-8EB9-CA62062CB1C6}" srcOrd="0" destOrd="0" presId="urn:microsoft.com/office/officeart/2008/layout/HorizontalMultiLevelHierarchy"/>
    <dgm:cxn modelId="{40CB00F4-8A3B-4DAA-90CD-A0725EB88812}" type="presOf" srcId="{D8BC2DAC-FC68-4ABF-AD8C-F1B53AD28D10}" destId="{095F949E-A6FF-42FD-BAF3-7561C7003023}" srcOrd="0" destOrd="0" presId="urn:microsoft.com/office/officeart/2008/layout/HorizontalMultiLevelHierarchy"/>
    <dgm:cxn modelId="{A891A69E-7F2D-46D5-9376-7D45E6794A08}" type="presParOf" srcId="{095F949E-A6FF-42FD-BAF3-7561C7003023}" destId="{CD876669-BD2D-406E-B59F-DCF8D655F1A1}" srcOrd="0" destOrd="0" presId="urn:microsoft.com/office/officeart/2008/layout/HorizontalMultiLevelHierarchy"/>
    <dgm:cxn modelId="{339B7D84-75F3-48B5-87E2-BDCE1CBF645A}" type="presParOf" srcId="{CD876669-BD2D-406E-B59F-DCF8D655F1A1}" destId="{DA0DE681-C56C-4E15-8B25-A3B0E380EB88}" srcOrd="0" destOrd="0" presId="urn:microsoft.com/office/officeart/2008/layout/HorizontalMultiLevelHierarchy"/>
    <dgm:cxn modelId="{92866922-78E6-4DB8-BF51-CD6F590D9CBF}" type="presParOf" srcId="{CD876669-BD2D-406E-B59F-DCF8D655F1A1}" destId="{E2105EFF-301C-4557-9F9A-C5414C156163}" srcOrd="1" destOrd="0" presId="urn:microsoft.com/office/officeart/2008/layout/HorizontalMultiLevelHierarchy"/>
    <dgm:cxn modelId="{4A57B2F5-3AA0-4F03-AE14-7F81F9D9D4AC}" type="presParOf" srcId="{E2105EFF-301C-4557-9F9A-C5414C156163}" destId="{1DF0EA13-6B87-4962-84C6-7762965A1DE4}" srcOrd="0" destOrd="0" presId="urn:microsoft.com/office/officeart/2008/layout/HorizontalMultiLevelHierarchy"/>
    <dgm:cxn modelId="{9D21FA22-4AF3-46CA-A84F-E4FE88BE1B4D}" type="presParOf" srcId="{1DF0EA13-6B87-4962-84C6-7762965A1DE4}" destId="{13FEBFBD-B60B-4FF8-A965-DEF7B74B1915}" srcOrd="0" destOrd="0" presId="urn:microsoft.com/office/officeart/2008/layout/HorizontalMultiLevelHierarchy"/>
    <dgm:cxn modelId="{972FC139-C348-4892-B65B-05B76FC448E7}" type="presParOf" srcId="{E2105EFF-301C-4557-9F9A-C5414C156163}" destId="{B7B86DFB-5696-4E79-AE9C-6E73BAF5D557}" srcOrd="1" destOrd="0" presId="urn:microsoft.com/office/officeart/2008/layout/HorizontalMultiLevelHierarchy"/>
    <dgm:cxn modelId="{74634C66-A271-401D-AFC6-822E0594B6BC}" type="presParOf" srcId="{B7B86DFB-5696-4E79-AE9C-6E73BAF5D557}" destId="{772A3822-67E8-4DDA-AE19-6F742AB6745E}" srcOrd="0" destOrd="0" presId="urn:microsoft.com/office/officeart/2008/layout/HorizontalMultiLevelHierarchy"/>
    <dgm:cxn modelId="{E616E8C2-D617-41B3-A3C2-37A2C81DC985}" type="presParOf" srcId="{B7B86DFB-5696-4E79-AE9C-6E73BAF5D557}" destId="{F91350A4-A146-487F-811D-61C28E2FAEE1}" srcOrd="1" destOrd="0" presId="urn:microsoft.com/office/officeart/2008/layout/HorizontalMultiLevelHierarchy"/>
    <dgm:cxn modelId="{73CDACF3-2C1C-48BE-BD3A-12F747891ADE}" type="presParOf" srcId="{E2105EFF-301C-4557-9F9A-C5414C156163}" destId="{71CAC17D-62BA-4B87-A556-89C30838FF2D}" srcOrd="2" destOrd="0" presId="urn:microsoft.com/office/officeart/2008/layout/HorizontalMultiLevelHierarchy"/>
    <dgm:cxn modelId="{E109618C-B347-4997-80F0-F34E268CB0E3}" type="presParOf" srcId="{71CAC17D-62BA-4B87-A556-89C30838FF2D}" destId="{BE97EA0D-8F0B-49AF-A9B0-F21066D55E50}" srcOrd="0" destOrd="0" presId="urn:microsoft.com/office/officeart/2008/layout/HorizontalMultiLevelHierarchy"/>
    <dgm:cxn modelId="{5E966F46-BD1E-4CD2-B934-DB2B74CCEF64}" type="presParOf" srcId="{E2105EFF-301C-4557-9F9A-C5414C156163}" destId="{E23AFFC8-39A7-4338-B6F7-4B56082135D7}" srcOrd="3" destOrd="0" presId="urn:microsoft.com/office/officeart/2008/layout/HorizontalMultiLevelHierarchy"/>
    <dgm:cxn modelId="{A1950EFE-A5D4-4238-8CCC-47E075A428D0}" type="presParOf" srcId="{E23AFFC8-39A7-4338-B6F7-4B56082135D7}" destId="{D87EA9D7-D25F-4D9B-8EB9-CA62062CB1C6}" srcOrd="0" destOrd="0" presId="urn:microsoft.com/office/officeart/2008/layout/HorizontalMultiLevelHierarchy"/>
    <dgm:cxn modelId="{561F12D7-4358-417B-9F5B-28DFC2D0C821}" type="presParOf" srcId="{E23AFFC8-39A7-4338-B6F7-4B56082135D7}" destId="{55ED9E58-2863-4B07-9871-BF3667A6832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5623004-FE6B-4434-9505-57FA67F5B7FB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13CA7123-C765-44E8-BA95-4EA3E0BA37C9}">
      <dgm:prSet phldrT="[Texto]"/>
      <dgm:spPr/>
      <dgm:t>
        <a:bodyPr/>
        <a:lstStyle/>
        <a:p>
          <a:r>
            <a:rPr lang="es-MX" b="1" dirty="0"/>
            <a:t>11 pacientes</a:t>
          </a:r>
        </a:p>
      </dgm:t>
    </dgm:pt>
    <dgm:pt modelId="{A9F6CEC8-D001-40F1-B42D-9DC0EC43C350}" type="parTrans" cxnId="{76C430B0-16BE-4622-8947-0E082782BC48}">
      <dgm:prSet/>
      <dgm:spPr/>
      <dgm:t>
        <a:bodyPr/>
        <a:lstStyle/>
        <a:p>
          <a:endParaRPr lang="es-MX"/>
        </a:p>
      </dgm:t>
    </dgm:pt>
    <dgm:pt modelId="{57DF7BDC-1A72-41ED-85B9-8AEAC5DDC8AE}" type="sibTrans" cxnId="{76C430B0-16BE-4622-8947-0E082782BC48}">
      <dgm:prSet/>
      <dgm:spPr/>
      <dgm:t>
        <a:bodyPr/>
        <a:lstStyle/>
        <a:p>
          <a:endParaRPr lang="es-MX"/>
        </a:p>
      </dgm:t>
    </dgm:pt>
    <dgm:pt modelId="{A23116F2-2131-4848-9837-93B31D77AC6F}">
      <dgm:prSet phldrT="[Texto]"/>
      <dgm:spPr/>
      <dgm:t>
        <a:bodyPr/>
        <a:lstStyle/>
        <a:p>
          <a:r>
            <a:rPr lang="es-MX" b="1" dirty="0"/>
            <a:t>246 datos de errores (1476) </a:t>
          </a:r>
        </a:p>
      </dgm:t>
    </dgm:pt>
    <dgm:pt modelId="{E6425DC7-9093-4C5C-B2BF-5719A7630004}" type="parTrans" cxnId="{EA38E9EA-54A6-4710-8CD3-A82BCF9C44CF}">
      <dgm:prSet/>
      <dgm:spPr/>
      <dgm:t>
        <a:bodyPr/>
        <a:lstStyle/>
        <a:p>
          <a:endParaRPr lang="es-MX"/>
        </a:p>
      </dgm:t>
    </dgm:pt>
    <dgm:pt modelId="{8C88761A-8F6D-494D-8958-EF9FA6561C67}" type="sibTrans" cxnId="{EA38E9EA-54A6-4710-8CD3-A82BCF9C44CF}">
      <dgm:prSet/>
      <dgm:spPr/>
      <dgm:t>
        <a:bodyPr/>
        <a:lstStyle/>
        <a:p>
          <a:endParaRPr lang="es-MX"/>
        </a:p>
      </dgm:t>
    </dgm:pt>
    <dgm:pt modelId="{08BDD202-DB59-4FB3-9814-7A5C4938C0CB}">
      <dgm:prSet phldrT="[Texto]"/>
      <dgm:spPr/>
      <dgm:t>
        <a:bodyPr/>
        <a:lstStyle/>
        <a:p>
          <a:r>
            <a:rPr lang="es-MX" b="1" dirty="0"/>
            <a:t>Colchón de vacío</a:t>
          </a:r>
          <a:endParaRPr lang="es-MX" dirty="0"/>
        </a:p>
      </dgm:t>
    </dgm:pt>
    <dgm:pt modelId="{33B2CBE7-B2DF-452B-91D7-B35C70C180E4}" type="parTrans" cxnId="{2C02C9B0-A402-4D7B-9BFC-6ADF2C7ACC5A}">
      <dgm:prSet/>
      <dgm:spPr/>
      <dgm:t>
        <a:bodyPr/>
        <a:lstStyle/>
        <a:p>
          <a:endParaRPr lang="es-MX"/>
        </a:p>
      </dgm:t>
    </dgm:pt>
    <dgm:pt modelId="{51B2F33F-B609-4F3F-90E4-0632108FD384}" type="sibTrans" cxnId="{2C02C9B0-A402-4D7B-9BFC-6ADF2C7ACC5A}">
      <dgm:prSet/>
      <dgm:spPr/>
      <dgm:t>
        <a:bodyPr/>
        <a:lstStyle/>
        <a:p>
          <a:endParaRPr lang="es-MX"/>
        </a:p>
      </dgm:t>
    </dgm:pt>
    <dgm:pt modelId="{ABA04D4A-E4FE-41CD-A53C-0C6E24111E25}" type="pres">
      <dgm:prSet presAssocID="{B5623004-FE6B-4434-9505-57FA67F5B7FB}" presName="Name0" presStyleCnt="0">
        <dgm:presLayoutVars>
          <dgm:dir/>
          <dgm:resizeHandles val="exact"/>
        </dgm:presLayoutVars>
      </dgm:prSet>
      <dgm:spPr/>
    </dgm:pt>
    <dgm:pt modelId="{84413E7B-65C1-4EA5-A947-E33C4816FAC3}" type="pres">
      <dgm:prSet presAssocID="{13CA7123-C765-44E8-BA95-4EA3E0BA37C9}" presName="node" presStyleLbl="node1" presStyleIdx="0" presStyleCnt="3">
        <dgm:presLayoutVars>
          <dgm:bulletEnabled val="1"/>
        </dgm:presLayoutVars>
      </dgm:prSet>
      <dgm:spPr/>
    </dgm:pt>
    <dgm:pt modelId="{A96F393F-B4C4-4F49-B8F1-D35D6466EABF}" type="pres">
      <dgm:prSet presAssocID="{57DF7BDC-1A72-41ED-85B9-8AEAC5DDC8AE}" presName="sibTrans" presStyleLbl="sibTrans2D1" presStyleIdx="0" presStyleCnt="2"/>
      <dgm:spPr/>
    </dgm:pt>
    <dgm:pt modelId="{A1AA6E57-9CB1-4339-BF33-D2EAC909D5C2}" type="pres">
      <dgm:prSet presAssocID="{57DF7BDC-1A72-41ED-85B9-8AEAC5DDC8AE}" presName="connectorText" presStyleLbl="sibTrans2D1" presStyleIdx="0" presStyleCnt="2"/>
      <dgm:spPr/>
    </dgm:pt>
    <dgm:pt modelId="{42DDD13C-3FC6-4A7A-B1AB-A93EFA9AD355}" type="pres">
      <dgm:prSet presAssocID="{A23116F2-2131-4848-9837-93B31D77AC6F}" presName="node" presStyleLbl="node1" presStyleIdx="1" presStyleCnt="3" custScaleY="94102">
        <dgm:presLayoutVars>
          <dgm:bulletEnabled val="1"/>
        </dgm:presLayoutVars>
      </dgm:prSet>
      <dgm:spPr/>
    </dgm:pt>
    <dgm:pt modelId="{CA16FED7-9894-400C-9E3B-CD8340A2E55A}" type="pres">
      <dgm:prSet presAssocID="{8C88761A-8F6D-494D-8958-EF9FA6561C67}" presName="sibTrans" presStyleLbl="sibTrans2D1" presStyleIdx="1" presStyleCnt="2"/>
      <dgm:spPr/>
    </dgm:pt>
    <dgm:pt modelId="{58D35F01-78B9-46AC-A0DB-8CD166DFDD4E}" type="pres">
      <dgm:prSet presAssocID="{8C88761A-8F6D-494D-8958-EF9FA6561C67}" presName="connectorText" presStyleLbl="sibTrans2D1" presStyleIdx="1" presStyleCnt="2"/>
      <dgm:spPr/>
    </dgm:pt>
    <dgm:pt modelId="{2E810CA6-07AD-431D-A74B-B2250AD2A009}" type="pres">
      <dgm:prSet presAssocID="{08BDD202-DB59-4FB3-9814-7A5C4938C0CB}" presName="node" presStyleLbl="node1" presStyleIdx="2" presStyleCnt="3">
        <dgm:presLayoutVars>
          <dgm:bulletEnabled val="1"/>
        </dgm:presLayoutVars>
      </dgm:prSet>
      <dgm:spPr/>
    </dgm:pt>
  </dgm:ptLst>
  <dgm:cxnLst>
    <dgm:cxn modelId="{4E72B403-0EE0-4AA3-9727-16D25D2DCF15}" type="presOf" srcId="{8C88761A-8F6D-494D-8958-EF9FA6561C67}" destId="{58D35F01-78B9-46AC-A0DB-8CD166DFDD4E}" srcOrd="1" destOrd="0" presId="urn:microsoft.com/office/officeart/2005/8/layout/process1"/>
    <dgm:cxn modelId="{0622783C-F906-41A8-8854-9454B7EC43C9}" type="presOf" srcId="{A23116F2-2131-4848-9837-93B31D77AC6F}" destId="{42DDD13C-3FC6-4A7A-B1AB-A93EFA9AD355}" srcOrd="0" destOrd="0" presId="urn:microsoft.com/office/officeart/2005/8/layout/process1"/>
    <dgm:cxn modelId="{5D04596A-0BF6-4BC7-AC67-32A6328116E6}" type="presOf" srcId="{08BDD202-DB59-4FB3-9814-7A5C4938C0CB}" destId="{2E810CA6-07AD-431D-A74B-B2250AD2A009}" srcOrd="0" destOrd="0" presId="urn:microsoft.com/office/officeart/2005/8/layout/process1"/>
    <dgm:cxn modelId="{93F6C74C-1A10-4DAC-9AA4-54BB17765F3C}" type="presOf" srcId="{57DF7BDC-1A72-41ED-85B9-8AEAC5DDC8AE}" destId="{A1AA6E57-9CB1-4339-BF33-D2EAC909D5C2}" srcOrd="1" destOrd="0" presId="urn:microsoft.com/office/officeart/2005/8/layout/process1"/>
    <dgm:cxn modelId="{C7B1FD4E-B50B-4D18-AEFF-8784DDDBFFB7}" type="presOf" srcId="{57DF7BDC-1A72-41ED-85B9-8AEAC5DDC8AE}" destId="{A96F393F-B4C4-4F49-B8F1-D35D6466EABF}" srcOrd="0" destOrd="0" presId="urn:microsoft.com/office/officeart/2005/8/layout/process1"/>
    <dgm:cxn modelId="{F8B1BF82-0B6A-432C-B906-9DAEDBFC7894}" type="presOf" srcId="{B5623004-FE6B-4434-9505-57FA67F5B7FB}" destId="{ABA04D4A-E4FE-41CD-A53C-0C6E24111E25}" srcOrd="0" destOrd="0" presId="urn:microsoft.com/office/officeart/2005/8/layout/process1"/>
    <dgm:cxn modelId="{76C430B0-16BE-4622-8947-0E082782BC48}" srcId="{B5623004-FE6B-4434-9505-57FA67F5B7FB}" destId="{13CA7123-C765-44E8-BA95-4EA3E0BA37C9}" srcOrd="0" destOrd="0" parTransId="{A9F6CEC8-D001-40F1-B42D-9DC0EC43C350}" sibTransId="{57DF7BDC-1A72-41ED-85B9-8AEAC5DDC8AE}"/>
    <dgm:cxn modelId="{2C02C9B0-A402-4D7B-9BFC-6ADF2C7ACC5A}" srcId="{B5623004-FE6B-4434-9505-57FA67F5B7FB}" destId="{08BDD202-DB59-4FB3-9814-7A5C4938C0CB}" srcOrd="2" destOrd="0" parTransId="{33B2CBE7-B2DF-452B-91D7-B35C70C180E4}" sibTransId="{51B2F33F-B609-4F3F-90E4-0632108FD384}"/>
    <dgm:cxn modelId="{18CD82D2-60D3-4066-93EF-C67C51DBE93A}" type="presOf" srcId="{8C88761A-8F6D-494D-8958-EF9FA6561C67}" destId="{CA16FED7-9894-400C-9E3B-CD8340A2E55A}" srcOrd="0" destOrd="0" presId="urn:microsoft.com/office/officeart/2005/8/layout/process1"/>
    <dgm:cxn modelId="{DC50F6E9-7732-438A-9243-13F52A3A83C0}" type="presOf" srcId="{13CA7123-C765-44E8-BA95-4EA3E0BA37C9}" destId="{84413E7B-65C1-4EA5-A947-E33C4816FAC3}" srcOrd="0" destOrd="0" presId="urn:microsoft.com/office/officeart/2005/8/layout/process1"/>
    <dgm:cxn modelId="{EA38E9EA-54A6-4710-8CD3-A82BCF9C44CF}" srcId="{B5623004-FE6B-4434-9505-57FA67F5B7FB}" destId="{A23116F2-2131-4848-9837-93B31D77AC6F}" srcOrd="1" destOrd="0" parTransId="{E6425DC7-9093-4C5C-B2BF-5719A7630004}" sibTransId="{8C88761A-8F6D-494D-8958-EF9FA6561C67}"/>
    <dgm:cxn modelId="{16522BA2-6C44-4E46-B58E-F4D52B2B78A3}" type="presParOf" srcId="{ABA04D4A-E4FE-41CD-A53C-0C6E24111E25}" destId="{84413E7B-65C1-4EA5-A947-E33C4816FAC3}" srcOrd="0" destOrd="0" presId="urn:microsoft.com/office/officeart/2005/8/layout/process1"/>
    <dgm:cxn modelId="{745424F8-37CF-4A35-8365-4F51BAB41838}" type="presParOf" srcId="{ABA04D4A-E4FE-41CD-A53C-0C6E24111E25}" destId="{A96F393F-B4C4-4F49-B8F1-D35D6466EABF}" srcOrd="1" destOrd="0" presId="urn:microsoft.com/office/officeart/2005/8/layout/process1"/>
    <dgm:cxn modelId="{5B4DF89F-F7B8-4A09-AAA1-2C1A9129EC51}" type="presParOf" srcId="{A96F393F-B4C4-4F49-B8F1-D35D6466EABF}" destId="{A1AA6E57-9CB1-4339-BF33-D2EAC909D5C2}" srcOrd="0" destOrd="0" presId="urn:microsoft.com/office/officeart/2005/8/layout/process1"/>
    <dgm:cxn modelId="{444EC051-41CC-4B3A-8A9D-8F7F754B80C3}" type="presParOf" srcId="{ABA04D4A-E4FE-41CD-A53C-0C6E24111E25}" destId="{42DDD13C-3FC6-4A7A-B1AB-A93EFA9AD355}" srcOrd="2" destOrd="0" presId="urn:microsoft.com/office/officeart/2005/8/layout/process1"/>
    <dgm:cxn modelId="{F6575064-EE6F-4885-B3C2-AAB3E6A0884F}" type="presParOf" srcId="{ABA04D4A-E4FE-41CD-A53C-0C6E24111E25}" destId="{CA16FED7-9894-400C-9E3B-CD8340A2E55A}" srcOrd="3" destOrd="0" presId="urn:microsoft.com/office/officeart/2005/8/layout/process1"/>
    <dgm:cxn modelId="{93E04280-0F26-4687-8ED5-D21427DB15FA}" type="presParOf" srcId="{CA16FED7-9894-400C-9E3B-CD8340A2E55A}" destId="{58D35F01-78B9-46AC-A0DB-8CD166DFDD4E}" srcOrd="0" destOrd="0" presId="urn:microsoft.com/office/officeart/2005/8/layout/process1"/>
    <dgm:cxn modelId="{559D7D39-DDA8-464F-AB2B-DEEF4E65CCD5}" type="presParOf" srcId="{ABA04D4A-E4FE-41CD-A53C-0C6E24111E25}" destId="{2E810CA6-07AD-431D-A74B-B2250AD2A00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413E7B-65C1-4EA5-A947-E33C4816FAC3}">
      <dsp:nvSpPr>
        <dsp:cNvPr id="0" name=""/>
        <dsp:cNvSpPr/>
      </dsp:nvSpPr>
      <dsp:spPr>
        <a:xfrm>
          <a:off x="7033" y="135500"/>
          <a:ext cx="2102280" cy="126136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b="1" kern="1200" dirty="0"/>
            <a:t>Simulación</a:t>
          </a:r>
          <a:br>
            <a:rPr lang="es-MX" sz="2100" kern="1200" dirty="0"/>
          </a:br>
          <a:r>
            <a:rPr lang="es-MX" sz="2100" kern="1200" dirty="0"/>
            <a:t>(Balines)</a:t>
          </a:r>
        </a:p>
      </dsp:txBody>
      <dsp:txXfrm>
        <a:off x="43977" y="172444"/>
        <a:ext cx="2028392" cy="1187480"/>
      </dsp:txXfrm>
    </dsp:sp>
    <dsp:sp modelId="{A96F393F-B4C4-4F49-B8F1-D35D6466EABF}">
      <dsp:nvSpPr>
        <dsp:cNvPr id="0" name=""/>
        <dsp:cNvSpPr/>
      </dsp:nvSpPr>
      <dsp:spPr>
        <a:xfrm>
          <a:off x="2319541" y="505501"/>
          <a:ext cx="445683" cy="5213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700" kern="1200"/>
        </a:p>
      </dsp:txBody>
      <dsp:txXfrm>
        <a:off x="2319541" y="609774"/>
        <a:ext cx="311978" cy="312819"/>
      </dsp:txXfrm>
    </dsp:sp>
    <dsp:sp modelId="{42DDD13C-3FC6-4A7A-B1AB-A93EFA9AD355}">
      <dsp:nvSpPr>
        <dsp:cNvPr id="0" name=""/>
        <dsp:cNvSpPr/>
      </dsp:nvSpPr>
      <dsp:spPr>
        <a:xfrm>
          <a:off x="2950225" y="135500"/>
          <a:ext cx="2102280" cy="1261368"/>
        </a:xfrm>
        <a:prstGeom prst="roundRect">
          <a:avLst>
            <a:gd name="adj" fmla="val 10000"/>
          </a:avLst>
        </a:prstGeom>
        <a:solidFill>
          <a:schemeClr val="accent4">
            <a:hueOff val="-287963"/>
            <a:satOff val="16938"/>
            <a:lumOff val="-166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b="1" kern="1200" dirty="0"/>
            <a:t>Origen</a:t>
          </a:r>
          <a:br>
            <a:rPr lang="es-MX" sz="2100" b="1" kern="1200" dirty="0"/>
          </a:br>
          <a:r>
            <a:rPr lang="es-MX" sz="2100" kern="1200" dirty="0"/>
            <a:t>(</a:t>
          </a:r>
          <a:r>
            <a:rPr lang="es-MX" sz="2100" kern="1200" dirty="0" err="1"/>
            <a:t>Isocentro</a:t>
          </a:r>
          <a:r>
            <a:rPr lang="es-MX" sz="2100" kern="1200" dirty="0"/>
            <a:t> del equipo)</a:t>
          </a:r>
        </a:p>
      </dsp:txBody>
      <dsp:txXfrm>
        <a:off x="2987169" y="172444"/>
        <a:ext cx="2028392" cy="1187480"/>
      </dsp:txXfrm>
    </dsp:sp>
    <dsp:sp modelId="{CA16FED7-9894-400C-9E3B-CD8340A2E55A}">
      <dsp:nvSpPr>
        <dsp:cNvPr id="0" name=""/>
        <dsp:cNvSpPr/>
      </dsp:nvSpPr>
      <dsp:spPr>
        <a:xfrm>
          <a:off x="5262734" y="505501"/>
          <a:ext cx="445683" cy="5213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575925"/>
            <a:satOff val="33875"/>
            <a:lumOff val="-333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700" kern="1200"/>
        </a:p>
      </dsp:txBody>
      <dsp:txXfrm>
        <a:off x="5262734" y="609774"/>
        <a:ext cx="311978" cy="312819"/>
      </dsp:txXfrm>
    </dsp:sp>
    <dsp:sp modelId="{2E810CA6-07AD-431D-A74B-B2250AD2A009}">
      <dsp:nvSpPr>
        <dsp:cNvPr id="0" name=""/>
        <dsp:cNvSpPr/>
      </dsp:nvSpPr>
      <dsp:spPr>
        <a:xfrm>
          <a:off x="5893418" y="135500"/>
          <a:ext cx="2102280" cy="1261368"/>
        </a:xfrm>
        <a:prstGeom prst="roundRect">
          <a:avLst>
            <a:gd name="adj" fmla="val 10000"/>
          </a:avLst>
        </a:prstGeom>
        <a:solidFill>
          <a:schemeClr val="accent4">
            <a:hueOff val="-575925"/>
            <a:satOff val="33875"/>
            <a:lumOff val="-333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b="1" kern="1200" dirty="0"/>
            <a:t>Planeación:</a:t>
          </a:r>
          <a:br>
            <a:rPr lang="es-MX" sz="2100" kern="1200" dirty="0"/>
          </a:br>
          <a:r>
            <a:rPr lang="es-MX" sz="2100" kern="1200" dirty="0"/>
            <a:t>Desplazamientos</a:t>
          </a:r>
        </a:p>
      </dsp:txBody>
      <dsp:txXfrm>
        <a:off x="5930362" y="172444"/>
        <a:ext cx="2028392" cy="11874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CAC17D-62BA-4B87-A556-89C30838FF2D}">
      <dsp:nvSpPr>
        <dsp:cNvPr id="0" name=""/>
        <dsp:cNvSpPr/>
      </dsp:nvSpPr>
      <dsp:spPr>
        <a:xfrm>
          <a:off x="1174441" y="2463585"/>
          <a:ext cx="614122" cy="5851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07061" y="0"/>
              </a:lnTo>
              <a:lnTo>
                <a:pt x="307061" y="585101"/>
              </a:lnTo>
              <a:lnTo>
                <a:pt x="614122" y="585101"/>
              </a:lnTo>
            </a:path>
          </a:pathLst>
        </a:custGeom>
        <a:noFill/>
        <a:ln w="222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500" kern="1200"/>
        </a:p>
      </dsp:txBody>
      <dsp:txXfrm>
        <a:off x="1460296" y="2734930"/>
        <a:ext cx="42411" cy="42411"/>
      </dsp:txXfrm>
    </dsp:sp>
    <dsp:sp modelId="{1DF0EA13-6B87-4962-84C6-7762965A1DE4}">
      <dsp:nvSpPr>
        <dsp:cNvPr id="0" name=""/>
        <dsp:cNvSpPr/>
      </dsp:nvSpPr>
      <dsp:spPr>
        <a:xfrm>
          <a:off x="1174441" y="1878483"/>
          <a:ext cx="614122" cy="585101"/>
        </a:xfrm>
        <a:custGeom>
          <a:avLst/>
          <a:gdLst/>
          <a:ahLst/>
          <a:cxnLst/>
          <a:rect l="0" t="0" r="0" b="0"/>
          <a:pathLst>
            <a:path>
              <a:moveTo>
                <a:pt x="0" y="585101"/>
              </a:moveTo>
              <a:lnTo>
                <a:pt x="307061" y="585101"/>
              </a:lnTo>
              <a:lnTo>
                <a:pt x="307061" y="0"/>
              </a:lnTo>
              <a:lnTo>
                <a:pt x="614122" y="0"/>
              </a:lnTo>
            </a:path>
          </a:pathLst>
        </a:custGeom>
        <a:noFill/>
        <a:ln w="222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500" kern="1200"/>
        </a:p>
      </dsp:txBody>
      <dsp:txXfrm>
        <a:off x="1460296" y="2149828"/>
        <a:ext cx="42411" cy="42411"/>
      </dsp:txXfrm>
    </dsp:sp>
    <dsp:sp modelId="{DA0DE681-C56C-4E15-8B25-A3B0E380EB88}">
      <dsp:nvSpPr>
        <dsp:cNvPr id="0" name=""/>
        <dsp:cNvSpPr/>
      </dsp:nvSpPr>
      <dsp:spPr>
        <a:xfrm rot="16200000">
          <a:off x="-1757225" y="1995503"/>
          <a:ext cx="4927170" cy="93616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TIPO DE DESPLAZAMIETO</a:t>
          </a:r>
        </a:p>
      </dsp:txBody>
      <dsp:txXfrm>
        <a:off x="-1757225" y="1995503"/>
        <a:ext cx="4927170" cy="936162"/>
      </dsp:txXfrm>
    </dsp:sp>
    <dsp:sp modelId="{772A3822-67E8-4DDA-AE19-6F742AB6745E}">
      <dsp:nvSpPr>
        <dsp:cNvPr id="0" name=""/>
        <dsp:cNvSpPr/>
      </dsp:nvSpPr>
      <dsp:spPr>
        <a:xfrm>
          <a:off x="1788563" y="1410402"/>
          <a:ext cx="5400009" cy="9361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DESPLAZAMIENTOS LINEALES</a:t>
          </a:r>
        </a:p>
      </dsp:txBody>
      <dsp:txXfrm>
        <a:off x="1788563" y="1410402"/>
        <a:ext cx="5400009" cy="936162"/>
      </dsp:txXfrm>
    </dsp:sp>
    <dsp:sp modelId="{D87EA9D7-D25F-4D9B-8EB9-CA62062CB1C6}">
      <dsp:nvSpPr>
        <dsp:cNvPr id="0" name=""/>
        <dsp:cNvSpPr/>
      </dsp:nvSpPr>
      <dsp:spPr>
        <a:xfrm>
          <a:off x="1788563" y="2580605"/>
          <a:ext cx="5400009" cy="9361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DESPLAZAMIENTOS ANGULARES</a:t>
          </a:r>
        </a:p>
      </dsp:txBody>
      <dsp:txXfrm>
        <a:off x="1788563" y="2580605"/>
        <a:ext cx="5400009" cy="9361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413E7B-65C1-4EA5-A947-E33C4816FAC3}">
      <dsp:nvSpPr>
        <dsp:cNvPr id="0" name=""/>
        <dsp:cNvSpPr/>
      </dsp:nvSpPr>
      <dsp:spPr>
        <a:xfrm>
          <a:off x="6449" y="0"/>
          <a:ext cx="1927599" cy="93600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/>
            <a:t>11 pacientes</a:t>
          </a:r>
        </a:p>
      </dsp:txBody>
      <dsp:txXfrm>
        <a:off x="33864" y="27415"/>
        <a:ext cx="1872769" cy="881170"/>
      </dsp:txXfrm>
    </dsp:sp>
    <dsp:sp modelId="{A96F393F-B4C4-4F49-B8F1-D35D6466EABF}">
      <dsp:nvSpPr>
        <dsp:cNvPr id="0" name=""/>
        <dsp:cNvSpPr/>
      </dsp:nvSpPr>
      <dsp:spPr>
        <a:xfrm>
          <a:off x="2126809" y="228977"/>
          <a:ext cx="408651" cy="4780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600" kern="1200"/>
        </a:p>
      </dsp:txBody>
      <dsp:txXfrm>
        <a:off x="2126809" y="324586"/>
        <a:ext cx="286056" cy="286826"/>
      </dsp:txXfrm>
    </dsp:sp>
    <dsp:sp modelId="{42DDD13C-3FC6-4A7A-B1AB-A93EFA9AD355}">
      <dsp:nvSpPr>
        <dsp:cNvPr id="0" name=""/>
        <dsp:cNvSpPr/>
      </dsp:nvSpPr>
      <dsp:spPr>
        <a:xfrm>
          <a:off x="2705089" y="0"/>
          <a:ext cx="1927599" cy="936000"/>
        </a:xfrm>
        <a:prstGeom prst="roundRect">
          <a:avLst>
            <a:gd name="adj" fmla="val 10000"/>
          </a:avLst>
        </a:prstGeom>
        <a:solidFill>
          <a:schemeClr val="accent4">
            <a:hueOff val="-287963"/>
            <a:satOff val="16938"/>
            <a:lumOff val="-166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/>
            <a:t>246 datos de errores (1476) </a:t>
          </a:r>
        </a:p>
      </dsp:txBody>
      <dsp:txXfrm>
        <a:off x="2732504" y="27415"/>
        <a:ext cx="1872769" cy="881170"/>
      </dsp:txXfrm>
    </dsp:sp>
    <dsp:sp modelId="{CA16FED7-9894-400C-9E3B-CD8340A2E55A}">
      <dsp:nvSpPr>
        <dsp:cNvPr id="0" name=""/>
        <dsp:cNvSpPr/>
      </dsp:nvSpPr>
      <dsp:spPr>
        <a:xfrm>
          <a:off x="4825448" y="228977"/>
          <a:ext cx="408651" cy="4780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575925"/>
            <a:satOff val="33875"/>
            <a:lumOff val="-333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600" kern="1200"/>
        </a:p>
      </dsp:txBody>
      <dsp:txXfrm>
        <a:off x="4825448" y="324586"/>
        <a:ext cx="286056" cy="286826"/>
      </dsp:txXfrm>
    </dsp:sp>
    <dsp:sp modelId="{2E810CA6-07AD-431D-A74B-B2250AD2A009}">
      <dsp:nvSpPr>
        <dsp:cNvPr id="0" name=""/>
        <dsp:cNvSpPr/>
      </dsp:nvSpPr>
      <dsp:spPr>
        <a:xfrm>
          <a:off x="5403728" y="0"/>
          <a:ext cx="1927599" cy="936000"/>
        </a:xfrm>
        <a:prstGeom prst="roundRect">
          <a:avLst>
            <a:gd name="adj" fmla="val 10000"/>
          </a:avLst>
        </a:prstGeom>
        <a:solidFill>
          <a:schemeClr val="accent4">
            <a:hueOff val="-575925"/>
            <a:satOff val="33875"/>
            <a:lumOff val="-333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/>
            <a:t>Colchón de vacío</a:t>
          </a:r>
          <a:endParaRPr lang="es-MX" sz="2000" kern="1200" dirty="0"/>
        </a:p>
      </dsp:txBody>
      <dsp:txXfrm>
        <a:off x="5431143" y="27415"/>
        <a:ext cx="1872769" cy="8811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0.svg>
</file>

<file path=ppt/media/image101.png>
</file>

<file path=ppt/media/image102.svg>
</file>

<file path=ppt/media/image103.png>
</file>

<file path=ppt/media/image104.svg>
</file>

<file path=ppt/media/image105.png>
</file>

<file path=ppt/media/image106.svg>
</file>

<file path=ppt/media/image107.png>
</file>

<file path=ppt/media/image108.svg>
</file>

<file path=ppt/media/image109.png>
</file>

<file path=ppt/media/image11.jpeg>
</file>

<file path=ppt/media/image110.svg>
</file>

<file path=ppt/media/image111.png>
</file>

<file path=ppt/media/image112.svg>
</file>

<file path=ppt/media/image113.png>
</file>

<file path=ppt/media/image114.svg>
</file>

<file path=ppt/media/image115.png>
</file>

<file path=ppt/media/image116.svg>
</file>

<file path=ppt/media/image117.png>
</file>

<file path=ppt/media/image118.svg>
</file>

<file path=ppt/media/image12.jpeg>
</file>

<file path=ppt/media/image13.jpe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jpeg>
</file>

<file path=ppt/media/image78.jpeg>
</file>

<file path=ppt/media/image79.jpeg>
</file>

<file path=ppt/media/image8.png>
</file>

<file path=ppt/media/image80.jpeg>
</file>

<file path=ppt/media/image81.jpe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png>
</file>

<file path=ppt/media/image9.jpe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png>
</file>

<file path=ppt/media/image98.sv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274BF-2185-4163-845B-1A789F2783D2}" type="datetimeFigureOut">
              <a:rPr lang="es-MX" smtClean="0"/>
              <a:t>03/11/2024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F54F49-509E-428A-965C-107E5F73694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35836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9E5C8DF-650F-4E9C-BB2F-024C87BB3CFD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624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D3463-EF2A-4A30-8C5B-3DDA4D0C104D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190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77A5FAE-3AF6-4781-9A67-C2A4E8E023C4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35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B9DEA33-B366-48C5-83E7-7AAFB5AA1942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995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CD62-6158-4A06-A997-3A13FFF68700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63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70C0A7E-B730-406D-AF4D-AE0DB1E62A7C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7709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3274-5A4B-4EFA-8DBB-E82D4E99D871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654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5C25-8BBE-4139-9D1A-06AFD2111214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1095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F4DA-B614-415B-9B91-263C73C4D015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599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52AC9-F9AE-4E3F-A432-56C393FD40D4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595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D1E125-1CE6-495F-8DDE-2167194B0A6E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81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6B73-EC6F-4586-85EF-BFCDC56BAE6B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0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9F58-51AD-4817-A188-D7BE799B10EC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2147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F723-BB25-44F4-82EB-488EB23B30B8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025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B1483D5-0708-450F-B526-8EE9B6D88A5C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387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DD65E98-AC2B-402A-BFDB-D6CF01AAE86F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017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FBC68-47ED-4F1E-8A41-22BC2AAA9420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267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324C9-C79E-4B76-B3D3-378EB1557EDA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562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79CB0-385E-4B61-8141-5E8FF45AF5EC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692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EE671-DA4E-4243-8B12-9D8C7BF282A5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543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76383F5-6A6E-498D-AB11-5A9FC34F264A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662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8E8D7-2A90-46DF-AD2F-4FCBF51D5606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240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8CB3D50A-0462-4DDD-B4EC-2BA63C785774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3152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EA8D20B-BFDC-46F5-B3E2-9EBFE50228CE}" type="datetime1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21909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  <p:sldLayoutId id="2147483944" r:id="rId9"/>
    <p:sldLayoutId id="2147483945" r:id="rId10"/>
    <p:sldLayoutId id="2147483946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27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svg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svg"/><Relationship Id="rId4" Type="http://schemas.openxmlformats.org/officeDocument/2006/relationships/image" Target="../media/image4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5.svg"/><Relationship Id="rId4" Type="http://schemas.openxmlformats.org/officeDocument/2006/relationships/image" Target="../media/image5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9.svg"/><Relationship Id="rId4" Type="http://schemas.openxmlformats.org/officeDocument/2006/relationships/image" Target="../media/image5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3.svg"/><Relationship Id="rId4" Type="http://schemas.openxmlformats.org/officeDocument/2006/relationships/image" Target="../media/image6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sv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7.svg"/><Relationship Id="rId4" Type="http://schemas.openxmlformats.org/officeDocument/2006/relationships/image" Target="../media/image6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sv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1.svg"/><Relationship Id="rId4" Type="http://schemas.openxmlformats.org/officeDocument/2006/relationships/image" Target="../media/image7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sv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sv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hyperlink" Target="https://www.orfit.com/radiation-oncology/blog/how-to-use-orfit-vacuum-bags" TargetMode="Externa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hyperlink" Target="https://www.orfit.com/radiation-oncology/blog/how-to-use-orfit-vacuum-bags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8.jpeg"/><Relationship Id="rId4" Type="http://schemas.openxmlformats.org/officeDocument/2006/relationships/image" Target="../media/image77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fit.com/radiation-oncology/blog/how-to-use-orfit-vacuum-bags" TargetMode="External"/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1.jpeg"/><Relationship Id="rId5" Type="http://schemas.openxmlformats.org/officeDocument/2006/relationships/image" Target="../media/image80.jpeg"/><Relationship Id="rId4" Type="http://schemas.openxmlformats.org/officeDocument/2006/relationships/image" Target="../media/image7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sv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9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sv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7.svg"/><Relationship Id="rId4" Type="http://schemas.openxmlformats.org/officeDocument/2006/relationships/image" Target="../media/image8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sv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sv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5.svg"/><Relationship Id="rId4" Type="http://schemas.openxmlformats.org/officeDocument/2006/relationships/image" Target="../media/image9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sv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sv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sv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sv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sv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sv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sv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sv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sv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sv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sv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733A7-E177-1D5D-86FF-8940865B7C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118747"/>
            <a:ext cx="10993549" cy="1083333"/>
          </a:xfrm>
        </p:spPr>
        <p:txBody>
          <a:bodyPr>
            <a:normAutofit fontScale="90000"/>
          </a:bodyPr>
          <a:lstStyle/>
          <a:p>
            <a:r>
              <a:rPr lang="es-MX" dirty="0">
                <a:solidFill>
                  <a:schemeClr val="accent6">
                    <a:lumMod val="50000"/>
                  </a:schemeClr>
                </a:solidFill>
              </a:rPr>
              <a:t>ANÁLISIS DE LOS ERRORES EN LOS DESPLAZAMIENTOS DE CAMILLA EN TRATAMIENTOS DE RT con colchón de vacío (OFFLINE REVIEW)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39979B-0EEB-DE5A-2AFD-8096E27C0D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250380"/>
            <a:ext cx="10993546" cy="729889"/>
          </a:xfrm>
        </p:spPr>
        <p:txBody>
          <a:bodyPr>
            <a:normAutofit lnSpcReduction="10000"/>
          </a:bodyPr>
          <a:lstStyle/>
          <a:p>
            <a:r>
              <a:rPr lang="es-MX" sz="1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INSTITUTO NACIONAL DE CANCEROLOGÍA</a:t>
            </a:r>
          </a:p>
          <a:p>
            <a:r>
              <a:rPr lang="es-MX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Christopher López </a:t>
            </a:r>
            <a:r>
              <a:rPr lang="es-MX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ruiz</a:t>
            </a:r>
            <a:endParaRPr lang="es-MX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26" name="Picture 2" descr="icono de flecha png, signo de flechas png, flechas negras png 9378164 PNG">
            <a:extLst>
              <a:ext uri="{FF2B5EF4-FFF2-40B4-BE49-F238E27FC236}">
                <a16:creationId xmlns:a16="http://schemas.microsoft.com/office/drawing/2014/main" id="{939F263E-85FC-347B-F9E4-B38B8BCDC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736" y="2568222"/>
            <a:ext cx="4289778" cy="428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cono de Radioterapia Special Lineal color | Freepik">
            <a:extLst>
              <a:ext uri="{FF2B5EF4-FFF2-40B4-BE49-F238E27FC236}">
                <a16:creationId xmlns:a16="http://schemas.microsoft.com/office/drawing/2014/main" id="{A3693B63-FEAE-1BEE-4F6F-6FA6C264D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486" y="3250843"/>
            <a:ext cx="2924536" cy="292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8873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36C5F8-E772-AEED-3082-CEF442474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solidFill>
                  <a:schemeClr val="tx2"/>
                </a:solidFill>
              </a:rPr>
              <a:t>Análisis cuantitativo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85DF731-0FAB-F395-319D-FAFB67FB9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642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E8635695-3B19-EC3F-9077-0D767991F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601980"/>
            <a:ext cx="7650000" cy="6120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894F842-C545-D6C0-904A-56AD4E0C8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30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E572207-50DE-0CA5-D74E-149241C57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1029"/>
          <a:stretch/>
        </p:blipFill>
        <p:spPr>
          <a:xfrm>
            <a:off x="2159706" y="1124654"/>
            <a:ext cx="8572500" cy="6101645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14C27AD8-1780-7CA5-0048-7F3F31811134}"/>
              </a:ext>
            </a:extLst>
          </p:cNvPr>
          <p:cNvSpPr txBox="1">
            <a:spLocks/>
          </p:cNvSpPr>
          <p:nvPr/>
        </p:nvSpPr>
        <p:spPr>
          <a:xfrm>
            <a:off x="2246489" y="595199"/>
            <a:ext cx="7699022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Distribución general de datos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9919310-E71F-C354-78BE-C6505960B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333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CBA94A30-C13C-2D1C-2C41-AA07DA394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259" b="11111"/>
          <a:stretch/>
        </p:blipFill>
        <p:spPr>
          <a:xfrm>
            <a:off x="1809750" y="1143000"/>
            <a:ext cx="8572500" cy="54610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138F318C-B6DF-F808-84C2-C5AC7D1852E6}"/>
              </a:ext>
            </a:extLst>
          </p:cNvPr>
          <p:cNvSpPr txBox="1">
            <a:spLocks/>
          </p:cNvSpPr>
          <p:nvPr/>
        </p:nvSpPr>
        <p:spPr>
          <a:xfrm>
            <a:off x="1104900" y="595199"/>
            <a:ext cx="9982200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Distribución de datos por tipo de desplazamiento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31E1094-68AD-2AB7-8B7E-55A9FAB99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68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85A482-5E3D-36CE-7C4D-330003C3E88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730250"/>
            <a:ext cx="11029950" cy="987425"/>
          </a:xfrm>
        </p:spPr>
        <p:txBody>
          <a:bodyPr/>
          <a:lstStyle/>
          <a:p>
            <a:r>
              <a:rPr lang="es-MX" dirty="0"/>
              <a:t>ERROR EN DESPLAZAMIENTOS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000E728C-28EA-5BB9-D588-18BDE0309202}"/>
              </a:ext>
            </a:extLst>
          </p:cNvPr>
          <p:cNvSpPr txBox="1">
            <a:spLocks/>
          </p:cNvSpPr>
          <p:nvPr/>
        </p:nvSpPr>
        <p:spPr>
          <a:xfrm>
            <a:off x="2246489" y="633299"/>
            <a:ext cx="7699022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ERRORES POR TIPO DE DESPLAZAMIENTO</a:t>
            </a: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9CA6602B-3009-DE4E-EA29-260F5B6699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24011" y="1077205"/>
            <a:ext cx="6825599" cy="5688000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9606B3ED-9155-4B91-CB30-F28B47A30828}"/>
              </a:ext>
            </a:extLst>
          </p:cNvPr>
          <p:cNvSpPr txBox="1"/>
          <p:nvPr/>
        </p:nvSpPr>
        <p:spPr>
          <a:xfrm flipH="1">
            <a:off x="8449429" y="1386253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00B050"/>
                </a:solidFill>
              </a:rPr>
              <a:t>-0.19 ± 0.89 cm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00DBE32-99DC-41EC-4035-1F614F883C4C}"/>
              </a:ext>
            </a:extLst>
          </p:cNvPr>
          <p:cNvSpPr txBox="1"/>
          <p:nvPr/>
        </p:nvSpPr>
        <p:spPr>
          <a:xfrm flipH="1">
            <a:off x="8449429" y="2252193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0000FF"/>
                </a:solidFill>
              </a:rPr>
              <a:t>0.09 ± 1.69 cm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1BEC8A12-9F29-8127-845A-1067F8A5564F}"/>
              </a:ext>
            </a:extLst>
          </p:cNvPr>
          <p:cNvSpPr txBox="1"/>
          <p:nvPr/>
        </p:nvSpPr>
        <p:spPr>
          <a:xfrm flipH="1">
            <a:off x="8449428" y="3118133"/>
            <a:ext cx="24185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FF0000"/>
                </a:solidFill>
              </a:rPr>
              <a:t>-0.21 ± 1.22 cm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570B3395-30CB-DE89-BCB6-8CB9DF0C804E}"/>
              </a:ext>
            </a:extLst>
          </p:cNvPr>
          <p:cNvSpPr txBox="1"/>
          <p:nvPr/>
        </p:nvSpPr>
        <p:spPr>
          <a:xfrm flipH="1">
            <a:off x="8449428" y="3984073"/>
            <a:ext cx="24185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FFA500"/>
                </a:solidFill>
              </a:rPr>
              <a:t>0.42 ± 1.49 °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B54FB5E7-99B6-D0E9-2F40-3BA3B06A421C}"/>
              </a:ext>
            </a:extLst>
          </p:cNvPr>
          <p:cNvSpPr txBox="1"/>
          <p:nvPr/>
        </p:nvSpPr>
        <p:spPr>
          <a:xfrm flipH="1">
            <a:off x="8449427" y="4850013"/>
            <a:ext cx="24185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FF00FF"/>
                </a:solidFill>
              </a:rPr>
              <a:t>-0.03 ± 0.98 °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03A97DA8-CAE8-40B2-E99E-7F6277DABF44}"/>
              </a:ext>
            </a:extLst>
          </p:cNvPr>
          <p:cNvSpPr txBox="1"/>
          <p:nvPr/>
        </p:nvSpPr>
        <p:spPr>
          <a:xfrm flipH="1">
            <a:off x="8449427" y="5715955"/>
            <a:ext cx="24185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BEBEBE"/>
                </a:solidFill>
              </a:rPr>
              <a:t>-0.46 ± 1.43 °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B3C9C45-875C-C943-C2BA-67204B241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946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o 12">
            <a:extLst>
              <a:ext uri="{FF2B5EF4-FFF2-40B4-BE49-F238E27FC236}">
                <a16:creationId xmlns:a16="http://schemas.microsoft.com/office/drawing/2014/main" id="{3E1504E3-8C5E-1DB0-55F6-BF4B66989753}"/>
              </a:ext>
            </a:extLst>
          </p:cNvPr>
          <p:cNvGrpSpPr/>
          <p:nvPr/>
        </p:nvGrpSpPr>
        <p:grpSpPr>
          <a:xfrm>
            <a:off x="1516018" y="2412748"/>
            <a:ext cx="9159964" cy="1930901"/>
            <a:chOff x="1317536" y="2412748"/>
            <a:chExt cx="9159964" cy="1930901"/>
          </a:xfrm>
        </p:grpSpPr>
        <p:pic>
          <p:nvPicPr>
            <p:cNvPr id="7" name="Imagen 6" descr="\documentclass{article}&#10;\usepackage{amsmath}&#10;\pagestyle{empty}&#10;\begin{document}&#10;&#10;$$&#10;\vec{E_{lin}} = \Delta{x} \hat{i} + \Delta{y} \hat{j} + \Delta{z} \hat{k} &#10;$$&#10;&#10;$$&#10;\Rightarrow |\vec{E_{lin}}| = \sqrt{\Delta{x}^2 + \Delta{y}^2 + \Delta{z}^2} &#10;$$&#10;&#10;&#10;\end{document}" title="IguanaTex Bitmap Display">
              <a:extLst>
                <a:ext uri="{FF2B5EF4-FFF2-40B4-BE49-F238E27FC236}">
                  <a16:creationId xmlns:a16="http://schemas.microsoft.com/office/drawing/2014/main" id="{4B097407-B2F1-4DF5-2BE4-BC46CD688669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3"/>
            <a:stretch>
              <a:fillRect/>
            </a:stretch>
          </p:blipFill>
          <p:spPr>
            <a:xfrm>
              <a:off x="1317536" y="2412748"/>
              <a:ext cx="6324323" cy="1930901"/>
            </a:xfrm>
            <a:prstGeom prst="rect">
              <a:avLst/>
            </a:prstGeom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97C4A965-4766-7E51-6B28-AF305C91C8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07400" y="2521393"/>
              <a:ext cx="2070100" cy="1713611"/>
            </a:xfrm>
            <a:prstGeom prst="straightConnector1">
              <a:avLst/>
            </a:prstGeom>
            <a:ln w="762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F5EC3E1-4DC0-880A-E49F-3A3BDD992308}"/>
              </a:ext>
            </a:extLst>
          </p:cNvPr>
          <p:cNvSpPr txBox="1">
            <a:spLocks/>
          </p:cNvSpPr>
          <p:nvPr/>
        </p:nvSpPr>
        <p:spPr>
          <a:xfrm>
            <a:off x="2246489" y="1103199"/>
            <a:ext cx="7699022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Vector error lineal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717C6494-DAE5-51ED-0AEF-EA0B126BA013}"/>
              </a:ext>
            </a:extLst>
          </p:cNvPr>
          <p:cNvSpPr txBox="1">
            <a:spLocks/>
          </p:cNvSpPr>
          <p:nvPr/>
        </p:nvSpPr>
        <p:spPr>
          <a:xfrm>
            <a:off x="2246489" y="5090999"/>
            <a:ext cx="7699022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400" b="1" dirty="0">
                <a:solidFill>
                  <a:schemeClr val="tx1"/>
                </a:solidFill>
              </a:rPr>
              <a:t>Magnitud del vector error lineal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026E9CD-CB1F-8F91-5DF5-679616FDD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169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D687E-DBA2-AC5F-454B-3BF653EE0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 1">
            <a:extLst>
              <a:ext uri="{FF2B5EF4-FFF2-40B4-BE49-F238E27FC236}">
                <a16:creationId xmlns:a16="http://schemas.microsoft.com/office/drawing/2014/main" id="{AFCEE061-D536-8C5C-06EF-E9430B16335A}"/>
              </a:ext>
            </a:extLst>
          </p:cNvPr>
          <p:cNvSpPr txBox="1">
            <a:spLocks/>
          </p:cNvSpPr>
          <p:nvPr/>
        </p:nvSpPr>
        <p:spPr>
          <a:xfrm>
            <a:off x="2246489" y="753240"/>
            <a:ext cx="7699022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Vector error angular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23B84641-6B42-74B8-74E6-D4A6865F3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46489" y="1499891"/>
            <a:ext cx="7699022" cy="4689536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26C486F1-5486-7D62-FB93-5BA311F79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20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DA60B-D28F-2D40-6E5F-AB822A767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\documentclass{article}&#10;\usepackage{amsmath}&#10;\pagestyle{empty}&#10;\begin{document}&#10;&#10;$$&#10;\Rightarrow |\vec{E_{ang}}| = \sqrt{\Delta{\theta}^2 + \Delta{\alpha}^2 + \Delta{\phi}^2} &#10;$$&#10;&#10;&#10;\end{document}" title="IguanaTex Bitmap Display">
            <a:extLst>
              <a:ext uri="{FF2B5EF4-FFF2-40B4-BE49-F238E27FC236}">
                <a16:creationId xmlns:a16="http://schemas.microsoft.com/office/drawing/2014/main" id="{0A213656-757F-6F82-5DC0-745EF05C693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duotone>
              <a:prstClr val="black"/>
              <a:srgbClr val="0000FF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342393" y="5257442"/>
            <a:ext cx="5507215" cy="488187"/>
          </a:xfrm>
          <a:prstGeom prst="rect">
            <a:avLst/>
          </a:prstGeom>
        </p:spPr>
      </p:pic>
      <p:sp>
        <p:nvSpPr>
          <p:cNvPr id="11" name="Título 1 1">
            <a:extLst>
              <a:ext uri="{FF2B5EF4-FFF2-40B4-BE49-F238E27FC236}">
                <a16:creationId xmlns:a16="http://schemas.microsoft.com/office/drawing/2014/main" id="{6A3E623E-7548-DB5D-3747-8F15C0843985}"/>
              </a:ext>
            </a:extLst>
          </p:cNvPr>
          <p:cNvSpPr txBox="1">
            <a:spLocks/>
          </p:cNvSpPr>
          <p:nvPr/>
        </p:nvSpPr>
        <p:spPr>
          <a:xfrm>
            <a:off x="2246489" y="753240"/>
            <a:ext cx="7699022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Vector error angular</a:t>
            </a:r>
          </a:p>
        </p:txBody>
      </p:sp>
      <p:sp>
        <p:nvSpPr>
          <p:cNvPr id="12" name="Título 1 2">
            <a:extLst>
              <a:ext uri="{FF2B5EF4-FFF2-40B4-BE49-F238E27FC236}">
                <a16:creationId xmlns:a16="http://schemas.microsoft.com/office/drawing/2014/main" id="{03457883-2EB3-83D1-3D4D-7146E47CA9C3}"/>
              </a:ext>
            </a:extLst>
          </p:cNvPr>
          <p:cNvSpPr txBox="1">
            <a:spLocks/>
          </p:cNvSpPr>
          <p:nvPr/>
        </p:nvSpPr>
        <p:spPr>
          <a:xfrm>
            <a:off x="2246489" y="6059604"/>
            <a:ext cx="7699022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400" b="1" dirty="0">
                <a:solidFill>
                  <a:srgbClr val="0000FF"/>
                </a:solidFill>
              </a:rPr>
              <a:t>Magnitud del vector error angular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16548FB6-E57C-1360-0436-EF70E6E83E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82919" y="1448792"/>
            <a:ext cx="5626162" cy="3426940"/>
          </a:xfrm>
          <a:prstGeom prst="rect">
            <a:avLst/>
          </a:prstGeom>
        </p:spPr>
      </p:pic>
      <p:pic>
        <p:nvPicPr>
          <p:cNvPr id="1026" name="Picture 2" descr="Signo de exclamación - Iconos gratis de formas y simbolos">
            <a:extLst>
              <a:ext uri="{FF2B5EF4-FFF2-40B4-BE49-F238E27FC236}">
                <a16:creationId xmlns:a16="http://schemas.microsoft.com/office/drawing/2014/main" id="{022729A6-0275-86E0-3889-01CDD9D2E2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5287" y="5268293"/>
            <a:ext cx="477336" cy="477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A30507-9BF6-9D1B-D915-80CE3291E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90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ráfico 23">
            <a:extLst>
              <a:ext uri="{FF2B5EF4-FFF2-40B4-BE49-F238E27FC236}">
                <a16:creationId xmlns:a16="http://schemas.microsoft.com/office/drawing/2014/main" id="{9F1BC30A-5F1A-6491-C2D6-4B097CC0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28445" y="981000"/>
            <a:ext cx="6120000" cy="4896000"/>
          </a:xfrm>
          <a:prstGeom prst="rect">
            <a:avLst/>
          </a:prstGeom>
        </p:spPr>
      </p:pic>
      <p:pic>
        <p:nvPicPr>
          <p:cNvPr id="26" name="Gráfico 25">
            <a:extLst>
              <a:ext uri="{FF2B5EF4-FFF2-40B4-BE49-F238E27FC236}">
                <a16:creationId xmlns:a16="http://schemas.microsoft.com/office/drawing/2014/main" id="{C121C25F-F5F5-7092-88F8-16C5CAA283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023" y="981000"/>
            <a:ext cx="6120000" cy="4896000"/>
          </a:xfrm>
          <a:prstGeom prst="rect">
            <a:avLst/>
          </a:prstGeom>
        </p:spPr>
      </p:pic>
      <p:sp>
        <p:nvSpPr>
          <p:cNvPr id="28" name="Marcador de número de diapositiva 27">
            <a:extLst>
              <a:ext uri="{FF2B5EF4-FFF2-40B4-BE49-F238E27FC236}">
                <a16:creationId xmlns:a16="http://schemas.microsoft.com/office/drawing/2014/main" id="{96806B78-0799-A721-F557-CF3FED83E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589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áfico 7">
            <a:extLst>
              <a:ext uri="{FF2B5EF4-FFF2-40B4-BE49-F238E27FC236}">
                <a16:creationId xmlns:a16="http://schemas.microsoft.com/office/drawing/2014/main" id="{6B17B658-1F62-856C-EF37-602B0314B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28445" y="981000"/>
            <a:ext cx="6120000" cy="4896000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CA47F20F-26E8-6A8E-6549-2D0588AE09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312" y="981000"/>
            <a:ext cx="6120000" cy="4896000"/>
          </a:xfrm>
          <a:prstGeom prst="rect">
            <a:avLst/>
          </a:prstGeom>
        </p:spPr>
      </p:pic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46718D0C-6398-1DB4-21CD-5FA226F2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540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7DD25462-3377-80C8-68B5-E6867CB656B9}"/>
              </a:ext>
            </a:extLst>
          </p:cNvPr>
          <p:cNvGrpSpPr/>
          <p:nvPr/>
        </p:nvGrpSpPr>
        <p:grpSpPr>
          <a:xfrm>
            <a:off x="835377" y="0"/>
            <a:ext cx="2592797" cy="6858000"/>
            <a:chOff x="835377" y="0"/>
            <a:chExt cx="4100689" cy="6858000"/>
          </a:xfrm>
        </p:grpSpPr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9BFC0573-6232-92BC-FE07-B4312DD4187E}"/>
                </a:ext>
              </a:extLst>
            </p:cNvPr>
            <p:cNvSpPr/>
            <p:nvPr/>
          </p:nvSpPr>
          <p:spPr>
            <a:xfrm>
              <a:off x="835377" y="0"/>
              <a:ext cx="3781778" cy="6858000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B3B138C9-EC44-DB10-C3BE-C7C6686B1CA2}"/>
                </a:ext>
              </a:extLst>
            </p:cNvPr>
            <p:cNvSpPr/>
            <p:nvPr/>
          </p:nvSpPr>
          <p:spPr>
            <a:xfrm>
              <a:off x="4298242" y="609600"/>
              <a:ext cx="637824" cy="699911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9039660A-6863-A89D-0FEB-2EECDEC22EA8}"/>
              </a:ext>
            </a:extLst>
          </p:cNvPr>
          <p:cNvGrpSpPr/>
          <p:nvPr/>
        </p:nvGrpSpPr>
        <p:grpSpPr>
          <a:xfrm>
            <a:off x="340547" y="0"/>
            <a:ext cx="2569397" cy="6858000"/>
            <a:chOff x="340547" y="0"/>
            <a:chExt cx="4106177" cy="6858000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E09FD300-7731-912F-C669-5032817EF110}"/>
                </a:ext>
              </a:extLst>
            </p:cNvPr>
            <p:cNvSpPr/>
            <p:nvPr/>
          </p:nvSpPr>
          <p:spPr>
            <a:xfrm>
              <a:off x="340547" y="0"/>
              <a:ext cx="3781778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239EF5F5-E6C2-2FFA-6DE3-F278A41111F0}"/>
                </a:ext>
              </a:extLst>
            </p:cNvPr>
            <p:cNvSpPr/>
            <p:nvPr/>
          </p:nvSpPr>
          <p:spPr>
            <a:xfrm>
              <a:off x="3808900" y="1470377"/>
              <a:ext cx="637824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F263BB85-CE18-C105-C71B-C560156C4A3B}"/>
              </a:ext>
            </a:extLst>
          </p:cNvPr>
          <p:cNvGrpSpPr/>
          <p:nvPr/>
        </p:nvGrpSpPr>
        <p:grpSpPr>
          <a:xfrm>
            <a:off x="-564443" y="0"/>
            <a:ext cx="2920824" cy="6858000"/>
            <a:chOff x="-564444" y="0"/>
            <a:chExt cx="4521826" cy="68580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3B37CB4E-F178-8E26-5EE6-F061FE316C6A}"/>
                </a:ext>
              </a:extLst>
            </p:cNvPr>
            <p:cNvSpPr/>
            <p:nvPr/>
          </p:nvSpPr>
          <p:spPr>
            <a:xfrm>
              <a:off x="-564444" y="0"/>
              <a:ext cx="4159032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CC2E6CFE-6BAC-6C20-684A-2583C030ADE6}"/>
                </a:ext>
              </a:extLst>
            </p:cNvPr>
            <p:cNvSpPr/>
            <p:nvPr/>
          </p:nvSpPr>
          <p:spPr>
            <a:xfrm>
              <a:off x="3255931" y="2206975"/>
              <a:ext cx="701451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sp>
        <p:nvSpPr>
          <p:cNvPr id="27" name="Título 1">
            <a:extLst>
              <a:ext uri="{FF2B5EF4-FFF2-40B4-BE49-F238E27FC236}">
                <a16:creationId xmlns:a16="http://schemas.microsoft.com/office/drawing/2014/main" id="{E42C8D69-5E46-0CDB-BDBD-9EA0BA1C9EEA}"/>
              </a:ext>
            </a:extLst>
          </p:cNvPr>
          <p:cNvSpPr txBox="1">
            <a:spLocks/>
          </p:cNvSpPr>
          <p:nvPr/>
        </p:nvSpPr>
        <p:spPr>
          <a:xfrm>
            <a:off x="5823548" y="908177"/>
            <a:ext cx="3459094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Desplazamientos</a:t>
            </a:r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6703D5F7-377D-B9BA-0733-7DD4745736CF}"/>
              </a:ext>
            </a:extLst>
          </p:cNvPr>
          <p:cNvSpPr txBox="1">
            <a:spLocks/>
          </p:cNvSpPr>
          <p:nvPr/>
        </p:nvSpPr>
        <p:spPr>
          <a:xfrm rot="16200000">
            <a:off x="991069" y="3534127"/>
            <a:ext cx="3953933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Clasificación</a:t>
            </a:r>
          </a:p>
        </p:txBody>
      </p:sp>
      <p:sp>
        <p:nvSpPr>
          <p:cNvPr id="32" name="Título 1">
            <a:extLst>
              <a:ext uri="{FF2B5EF4-FFF2-40B4-BE49-F238E27FC236}">
                <a16:creationId xmlns:a16="http://schemas.microsoft.com/office/drawing/2014/main" id="{9DF98A0E-2B32-D235-8B30-7AF29FFC11FE}"/>
              </a:ext>
            </a:extLst>
          </p:cNvPr>
          <p:cNvSpPr txBox="1">
            <a:spLocks/>
          </p:cNvSpPr>
          <p:nvPr/>
        </p:nvSpPr>
        <p:spPr>
          <a:xfrm rot="16200000">
            <a:off x="460137" y="4387849"/>
            <a:ext cx="3953933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DESPLAZAMIENTOS LINEALES</a:t>
            </a:r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28C53618-688E-3BC0-1310-14652156E895}"/>
              </a:ext>
            </a:extLst>
          </p:cNvPr>
          <p:cNvSpPr txBox="1">
            <a:spLocks/>
          </p:cNvSpPr>
          <p:nvPr/>
        </p:nvSpPr>
        <p:spPr>
          <a:xfrm rot="16200000">
            <a:off x="-350847" y="4596036"/>
            <a:ext cx="4336242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DESPLAZAMIENTOS ANGULARES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82E91280-2A1B-4268-63D0-342C185766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6891092"/>
              </p:ext>
            </p:extLst>
          </p:nvPr>
        </p:nvGraphicFramePr>
        <p:xfrm>
          <a:off x="3551729" y="2140701"/>
          <a:ext cx="8002732" cy="1532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7" name="Gráfico 16">
            <a:extLst>
              <a:ext uri="{FF2B5EF4-FFF2-40B4-BE49-F238E27FC236}">
                <a16:creationId xmlns:a16="http://schemas.microsoft.com/office/drawing/2014/main" id="{E1098637-54EA-EBC3-4459-368C718892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36560" y="4174848"/>
            <a:ext cx="7633070" cy="1575430"/>
          </a:xfrm>
          <a:prstGeom prst="rect">
            <a:avLst/>
          </a:prstGeom>
        </p:spPr>
      </p:pic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9306BD1-35BF-BAE1-A3DE-42EDF59F7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919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E6E8B3-433F-6957-E4BE-65B36C2AB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A5FD26AE-39FC-1937-F8F3-4360DBC19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39734" y="981000"/>
            <a:ext cx="6120000" cy="4896000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C84A4BE4-CB18-6D2F-904C-5286A99631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023" y="981000"/>
            <a:ext cx="6120000" cy="4896000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9987095B-A859-81DC-F25C-A2EC5881A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865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E72DF-ACEC-633A-3584-5D3CAC39D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áfico 5">
            <a:extLst>
              <a:ext uri="{FF2B5EF4-FFF2-40B4-BE49-F238E27FC236}">
                <a16:creationId xmlns:a16="http://schemas.microsoft.com/office/drawing/2014/main" id="{A3393FA0-D0DC-ABA2-EC90-A8129AB8B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72000" y="981000"/>
            <a:ext cx="6120000" cy="4896000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52A1CD1A-8AC6-A5B2-AA23-CCF90676F1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56" y="981000"/>
            <a:ext cx="6120000" cy="4896000"/>
          </a:xfrm>
          <a:prstGeom prst="rect">
            <a:avLst/>
          </a:prstGeom>
        </p:spPr>
      </p:pic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983650C2-CBF0-E4A7-E871-7EC1DEB7C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198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D35355-EF78-752C-5215-CEC2A7BA1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3439075F-8976-E881-221C-6644592DE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05867" y="981000"/>
            <a:ext cx="6120000" cy="4896000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7AA369C1-6936-DEA6-8AFB-B321660C8D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45" y="981000"/>
            <a:ext cx="6120000" cy="4896000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CCA01F1A-D87F-6AE1-D710-F784A2861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92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3E5DC5-062D-1685-9AE6-4C6EAF5C5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369EC09B-BD6E-BB72-F4CD-B9AD385A0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17156" y="981000"/>
            <a:ext cx="6120000" cy="4896000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429CDF05-2A0A-80CE-CC03-1929E73B15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56" y="981000"/>
            <a:ext cx="6120000" cy="4896000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E572D029-A715-62A0-C19D-15516342D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485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372A3-A08C-1231-6CC8-64867898C7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44AE6CCD-64B5-CEFF-1E6D-5E69B0C6E5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83289" y="981000"/>
            <a:ext cx="6120000" cy="4896000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67772E0C-9CA0-4846-B403-075F21FD8D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867" y="981000"/>
            <a:ext cx="6120000" cy="4896000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F0496DAD-ABE7-9F64-19BE-87953EC5A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42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06C76-6A4E-7DEE-544C-4B35F8F68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2E32C6EF-F964-EC33-7FF3-F76D989579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17156" y="981000"/>
            <a:ext cx="6120000" cy="4896000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FD032FBA-4B7A-D3A0-DA36-E29E034B5C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56" y="981000"/>
            <a:ext cx="6120000" cy="4896000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A792A418-29B7-7C2A-4F80-E4EACE82E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20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FE7036-2D3A-2941-A42C-1B0FF3F69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276FFC98-D4EC-FF57-8CD9-C73F4F1584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17156" y="981000"/>
            <a:ext cx="6120000" cy="4896000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C7B64438-A6B8-2E96-230E-B4153F8135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023" y="981000"/>
            <a:ext cx="6120000" cy="4896000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076E7849-3A6E-F300-D3F5-AC73EE800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17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BDEF5-C08D-B479-F161-4D9E2E3C4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49168DF8-F2A5-513C-7EFA-FE24527A0B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72000" y="981000"/>
            <a:ext cx="6120000" cy="4896000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2D65DE46-4409-40E0-2D33-43F394768D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578" y="981000"/>
            <a:ext cx="6120000" cy="4896000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AACB74E9-B8EF-2E1A-3798-B8AC5BB0A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690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5E33FF-ACB4-B33E-F581-7F57280DF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46188FB8-8AFF-D115-9756-8E090CFC74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05867" y="981000"/>
            <a:ext cx="6120000" cy="4896000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A03A37B8-B93F-BB25-6D65-E3811D593D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56" y="981000"/>
            <a:ext cx="6120000" cy="4896000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1B203AF4-D42C-92EF-C11E-DCF5AA814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976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A5FF4D4-5033-00CB-72EF-FB5714EB6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A0ED3ED9-571D-3FA7-5977-B34FD85817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190" y="749055"/>
            <a:ext cx="7200000" cy="5760000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B123A512-6ADE-CC79-F7FD-370A74F33482}"/>
              </a:ext>
            </a:extLst>
          </p:cNvPr>
          <p:cNvSpPr txBox="1"/>
          <p:nvPr/>
        </p:nvSpPr>
        <p:spPr>
          <a:xfrm flipH="1">
            <a:off x="3459740" y="3429000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chemeClr val="bg1">
                    <a:lumMod val="50000"/>
                  </a:schemeClr>
                </a:solidFill>
              </a:rPr>
              <a:t>1.36 ± 1.82 cm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5F164586-B29E-F6BE-BD05-D484F9022DB6}"/>
              </a:ext>
            </a:extLst>
          </p:cNvPr>
          <p:cNvSpPr txBox="1"/>
          <p:nvPr/>
        </p:nvSpPr>
        <p:spPr>
          <a:xfrm flipH="1">
            <a:off x="6209952" y="3228945"/>
            <a:ext cx="57143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chemeClr val="bg1">
                    <a:lumMod val="50000"/>
                  </a:schemeClr>
                </a:solidFill>
              </a:rPr>
              <a:t>Shapiro-Wilk: </a:t>
            </a:r>
            <a:r>
              <a:rPr lang="es-MX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 &lt; 2.2e-16</a:t>
            </a:r>
            <a:r>
              <a:rPr lang="es-MX" sz="20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MX" sz="2000" b="1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→ No es normal</a:t>
            </a:r>
            <a:endParaRPr lang="es-MX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070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C678FD-994B-AE84-B23B-A4CB44967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59B43FC4-D553-1C5D-3311-3CBBE8219AAB}"/>
              </a:ext>
            </a:extLst>
          </p:cNvPr>
          <p:cNvGrpSpPr/>
          <p:nvPr/>
        </p:nvGrpSpPr>
        <p:grpSpPr>
          <a:xfrm>
            <a:off x="835377" y="0"/>
            <a:ext cx="13363223" cy="6858000"/>
            <a:chOff x="835377" y="0"/>
            <a:chExt cx="4100689" cy="6858000"/>
          </a:xfrm>
        </p:grpSpPr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A657DE0A-09C7-D171-FDEF-A6C89EC2A9C6}"/>
                </a:ext>
              </a:extLst>
            </p:cNvPr>
            <p:cNvSpPr/>
            <p:nvPr/>
          </p:nvSpPr>
          <p:spPr>
            <a:xfrm>
              <a:off x="835377" y="0"/>
              <a:ext cx="3781778" cy="6858000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593390DD-81E9-735D-70CD-9FEF5975F124}"/>
                </a:ext>
              </a:extLst>
            </p:cNvPr>
            <p:cNvSpPr/>
            <p:nvPr/>
          </p:nvSpPr>
          <p:spPr>
            <a:xfrm>
              <a:off x="4298242" y="609600"/>
              <a:ext cx="637824" cy="699911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5F4ED846-D1E4-E11F-BD1E-369A50E5C9EC}"/>
              </a:ext>
            </a:extLst>
          </p:cNvPr>
          <p:cNvGrpSpPr/>
          <p:nvPr/>
        </p:nvGrpSpPr>
        <p:grpSpPr>
          <a:xfrm>
            <a:off x="340547" y="0"/>
            <a:ext cx="2569397" cy="6858000"/>
            <a:chOff x="340547" y="0"/>
            <a:chExt cx="4106177" cy="6858000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4B2D1C78-82CE-8C88-92E4-0189209FE289}"/>
                </a:ext>
              </a:extLst>
            </p:cNvPr>
            <p:cNvSpPr/>
            <p:nvPr/>
          </p:nvSpPr>
          <p:spPr>
            <a:xfrm>
              <a:off x="340547" y="0"/>
              <a:ext cx="3781778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B1964B71-D5DF-1753-C4D2-CA49A8A086A0}"/>
                </a:ext>
              </a:extLst>
            </p:cNvPr>
            <p:cNvSpPr/>
            <p:nvPr/>
          </p:nvSpPr>
          <p:spPr>
            <a:xfrm>
              <a:off x="3808900" y="1470377"/>
              <a:ext cx="637824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677BF1CF-DBAB-3720-9036-AE3C62F8AB83}"/>
              </a:ext>
            </a:extLst>
          </p:cNvPr>
          <p:cNvGrpSpPr/>
          <p:nvPr/>
        </p:nvGrpSpPr>
        <p:grpSpPr>
          <a:xfrm>
            <a:off x="-564443" y="0"/>
            <a:ext cx="2920824" cy="6858000"/>
            <a:chOff x="-564444" y="0"/>
            <a:chExt cx="4521826" cy="68580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1B20B7C7-9ABB-92AD-E5B9-582B5A4C6EF3}"/>
                </a:ext>
              </a:extLst>
            </p:cNvPr>
            <p:cNvSpPr/>
            <p:nvPr/>
          </p:nvSpPr>
          <p:spPr>
            <a:xfrm>
              <a:off x="-564444" y="0"/>
              <a:ext cx="4159032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5ED91E17-2ED2-8D70-FE3C-AD64E032D661}"/>
                </a:ext>
              </a:extLst>
            </p:cNvPr>
            <p:cNvSpPr/>
            <p:nvPr/>
          </p:nvSpPr>
          <p:spPr>
            <a:xfrm>
              <a:off x="3255931" y="2206975"/>
              <a:ext cx="701451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sp>
        <p:nvSpPr>
          <p:cNvPr id="27" name="Título 1">
            <a:extLst>
              <a:ext uri="{FF2B5EF4-FFF2-40B4-BE49-F238E27FC236}">
                <a16:creationId xmlns:a16="http://schemas.microsoft.com/office/drawing/2014/main" id="{FBACEBBB-B132-D043-23F6-8ADA514666F0}"/>
              </a:ext>
            </a:extLst>
          </p:cNvPr>
          <p:cNvSpPr txBox="1">
            <a:spLocks/>
          </p:cNvSpPr>
          <p:nvPr/>
        </p:nvSpPr>
        <p:spPr>
          <a:xfrm>
            <a:off x="5683968" y="609600"/>
            <a:ext cx="3459094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Clasificación</a:t>
            </a:r>
          </a:p>
        </p:txBody>
      </p:sp>
      <p:sp>
        <p:nvSpPr>
          <p:cNvPr id="32" name="Título 1">
            <a:extLst>
              <a:ext uri="{FF2B5EF4-FFF2-40B4-BE49-F238E27FC236}">
                <a16:creationId xmlns:a16="http://schemas.microsoft.com/office/drawing/2014/main" id="{474C1ACF-43D7-424F-D6FA-4ECCE1EF4530}"/>
              </a:ext>
            </a:extLst>
          </p:cNvPr>
          <p:cNvSpPr txBox="1">
            <a:spLocks/>
          </p:cNvSpPr>
          <p:nvPr/>
        </p:nvSpPr>
        <p:spPr>
          <a:xfrm rot="16200000">
            <a:off x="460137" y="4387849"/>
            <a:ext cx="3953933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DESPLAZAMIENTOS LINEALES</a:t>
            </a:r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3993FB7C-765B-0726-916E-4AB2A2B004B6}"/>
              </a:ext>
            </a:extLst>
          </p:cNvPr>
          <p:cNvSpPr txBox="1">
            <a:spLocks/>
          </p:cNvSpPr>
          <p:nvPr/>
        </p:nvSpPr>
        <p:spPr>
          <a:xfrm rot="16200000">
            <a:off x="-350847" y="4596036"/>
            <a:ext cx="4336242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DESPLAZAMIENTOS ANGULARES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A71D2BC8-B49B-ABB2-496C-B92A8D598E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6321427"/>
              </p:ext>
            </p:extLst>
          </p:nvPr>
        </p:nvGraphicFramePr>
        <p:xfrm>
          <a:off x="3700089" y="1321230"/>
          <a:ext cx="7426852" cy="4927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0467864-DF20-8E49-AAA0-51FD7278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298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1ED2741-32EF-8E1E-8E3B-E03DC5E20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8587E406-30DE-6610-070D-B795A3649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190" y="749055"/>
            <a:ext cx="7200000" cy="57600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75F74E2-4B73-A53E-B729-7892BD2B069D}"/>
              </a:ext>
            </a:extLst>
          </p:cNvPr>
          <p:cNvSpPr txBox="1"/>
          <p:nvPr/>
        </p:nvSpPr>
        <p:spPr>
          <a:xfrm flipH="1">
            <a:off x="3459740" y="3429000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0000FF"/>
                </a:solidFill>
              </a:rPr>
              <a:t>1.45 ± 1.55 °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FA36EAF-5FF4-8FA1-C2A1-A70DD8726B7B}"/>
              </a:ext>
            </a:extLst>
          </p:cNvPr>
          <p:cNvSpPr txBox="1"/>
          <p:nvPr/>
        </p:nvSpPr>
        <p:spPr>
          <a:xfrm flipH="1">
            <a:off x="6209952" y="3228945"/>
            <a:ext cx="57143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0000FF"/>
                </a:solidFill>
              </a:rPr>
              <a:t>Shapiro-Wilk: </a:t>
            </a:r>
            <a:r>
              <a:rPr lang="es-MX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 &lt; 6.923e-12 </a:t>
            </a:r>
            <a:r>
              <a:rPr lang="es-MX" sz="2000" b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→ No es normal</a:t>
            </a:r>
            <a:endParaRPr lang="es-MX" sz="2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1082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B815604-93AA-F59A-8A89-BC636C5D3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172D093-B65D-2D86-382A-52ACB8D06A72}"/>
              </a:ext>
            </a:extLst>
          </p:cNvPr>
          <p:cNvSpPr txBox="1"/>
          <p:nvPr/>
        </p:nvSpPr>
        <p:spPr>
          <a:xfrm>
            <a:off x="3048000" y="3918677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dirty="0"/>
              <a:t>“Los colchones de vacío deben estar bien sujetos a la mesa de tratamiento para evitar que se muevan”</a:t>
            </a:r>
          </a:p>
        </p:txBody>
      </p:sp>
      <p:pic>
        <p:nvPicPr>
          <p:cNvPr id="3078" name="Picture 6" descr="Orfit Industries - Leader in thermoplastic innovations">
            <a:hlinkClick r:id="rId2"/>
            <a:extLst>
              <a:ext uri="{FF2B5EF4-FFF2-40B4-BE49-F238E27FC236}">
                <a16:creationId xmlns:a16="http://schemas.microsoft.com/office/drawing/2014/main" id="{91586C40-2C1D-A912-DAD8-231A92091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125" y="2254249"/>
            <a:ext cx="2571750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26707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902CB2-5B02-2BFA-97C1-87C05C4C9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FAEB607-0DB5-37F1-2D1B-08092438B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DC1689-987B-2BF8-4D0B-A12383161469}"/>
              </a:ext>
            </a:extLst>
          </p:cNvPr>
          <p:cNvSpPr txBox="1"/>
          <p:nvPr/>
        </p:nvSpPr>
        <p:spPr>
          <a:xfrm>
            <a:off x="648923" y="257530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dirty="0"/>
              <a:t>“Los colchones de vacío deben estar bien sujetos a la mesa de tratamiento para evitar que se muevan”</a:t>
            </a:r>
          </a:p>
        </p:txBody>
      </p:sp>
      <p:pic>
        <p:nvPicPr>
          <p:cNvPr id="3078" name="Picture 6" descr="Orfit Industries - Leader in thermoplastic innovations">
            <a:hlinkClick r:id="rId2"/>
            <a:extLst>
              <a:ext uri="{FF2B5EF4-FFF2-40B4-BE49-F238E27FC236}">
                <a16:creationId xmlns:a16="http://schemas.microsoft.com/office/drawing/2014/main" id="{59F67642-0670-7048-6BBC-F022B16BB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048" y="910872"/>
            <a:ext cx="2571750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Underside of an orange Orfit Vacuum Bag with indexing laths.">
            <a:extLst>
              <a:ext uri="{FF2B5EF4-FFF2-40B4-BE49-F238E27FC236}">
                <a16:creationId xmlns:a16="http://schemas.microsoft.com/office/drawing/2014/main" id="{1A2C9C8C-2A25-CF41-2B2D-3F026C798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540" y="3779031"/>
            <a:ext cx="3245087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Green 2-pin bar for indexation of vacuum bags.">
            <a:extLst>
              <a:ext uri="{FF2B5EF4-FFF2-40B4-BE49-F238E27FC236}">
                <a16:creationId xmlns:a16="http://schemas.microsoft.com/office/drawing/2014/main" id="{0E2CE492-8455-C9DA-D76F-A92AA422D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8040" y="3718747"/>
            <a:ext cx="3245086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06E8C0AB-1B19-4891-AC5F-15929F824639}"/>
              </a:ext>
            </a:extLst>
          </p:cNvPr>
          <p:cNvSpPr txBox="1"/>
          <p:nvPr/>
        </p:nvSpPr>
        <p:spPr>
          <a:xfrm>
            <a:off x="1900132" y="4778692"/>
            <a:ext cx="10218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dirty="0"/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25942807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284DE-BD11-F572-CB96-8BE590479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7BDE3B1-9F4E-5DA9-E529-92528DC7A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3076" name="Picture 4" descr="Indexing bar">
            <a:extLst>
              <a:ext uri="{FF2B5EF4-FFF2-40B4-BE49-F238E27FC236}">
                <a16:creationId xmlns:a16="http://schemas.microsoft.com/office/drawing/2014/main" id="{02374064-FDE9-DC4A-3D2E-E5822ADD1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3192" y="708005"/>
            <a:ext cx="2745108" cy="274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95754C6-89AB-2498-8682-BBF790656A13}"/>
              </a:ext>
            </a:extLst>
          </p:cNvPr>
          <p:cNvSpPr txBox="1"/>
          <p:nvPr/>
        </p:nvSpPr>
        <p:spPr>
          <a:xfrm>
            <a:off x="648923" y="257530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dirty="0"/>
              <a:t>“Los colchones de vacío deben estar bien sujetos a la mesa de tratamiento para evitar que se muevan”</a:t>
            </a:r>
          </a:p>
        </p:txBody>
      </p:sp>
      <p:pic>
        <p:nvPicPr>
          <p:cNvPr id="3078" name="Picture 6" descr="Orfit Industries - Leader in thermoplastic innovations">
            <a:hlinkClick r:id="rId3"/>
            <a:extLst>
              <a:ext uri="{FF2B5EF4-FFF2-40B4-BE49-F238E27FC236}">
                <a16:creationId xmlns:a16="http://schemas.microsoft.com/office/drawing/2014/main" id="{4AC51944-8FC7-6BD2-9112-F276E51A7B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048" y="910872"/>
            <a:ext cx="2571750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upo 2">
            <a:extLst>
              <a:ext uri="{FF2B5EF4-FFF2-40B4-BE49-F238E27FC236}">
                <a16:creationId xmlns:a16="http://schemas.microsoft.com/office/drawing/2014/main" id="{8894092B-6AA8-E1B7-E47C-57442CAA502C}"/>
              </a:ext>
            </a:extLst>
          </p:cNvPr>
          <p:cNvGrpSpPr/>
          <p:nvPr/>
        </p:nvGrpSpPr>
        <p:grpSpPr>
          <a:xfrm>
            <a:off x="834908" y="3623039"/>
            <a:ext cx="10522184" cy="2880000"/>
            <a:chOff x="648923" y="3623039"/>
            <a:chExt cx="10522184" cy="2880000"/>
          </a:xfrm>
        </p:grpSpPr>
        <p:pic>
          <p:nvPicPr>
            <p:cNvPr id="4098" name="Picture 2" descr="Woman holding an Orange Orfit Vacuum Bag over a couchtop with two indexing bars.">
              <a:extLst>
                <a:ext uri="{FF2B5EF4-FFF2-40B4-BE49-F238E27FC236}">
                  <a16:creationId xmlns:a16="http://schemas.microsoft.com/office/drawing/2014/main" id="{712F5194-BAE0-83FC-5CEF-8D0B6D2D80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923" y="3623039"/>
              <a:ext cx="4824001" cy="28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4" descr="Woman holding an Orange Orfit Vacuum Bag over a baseplate with two indexing bars.">
              <a:extLst>
                <a:ext uri="{FF2B5EF4-FFF2-40B4-BE49-F238E27FC236}">
                  <a16:creationId xmlns:a16="http://schemas.microsoft.com/office/drawing/2014/main" id="{CF21D151-17AF-AF5E-ECF0-2FE28B8422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7107" y="3623039"/>
              <a:ext cx="4824000" cy="28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77266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3FADD59-877E-4C82-0387-691CEB324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4CBEF3D2-861D-1021-8483-4ED66FC07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3491" b="12367"/>
          <a:stretch/>
        </p:blipFill>
        <p:spPr>
          <a:xfrm>
            <a:off x="722710" y="1821908"/>
            <a:ext cx="7585688" cy="4499354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4E74CFCD-4CA8-F62E-1003-FA1946005CA3}"/>
              </a:ext>
            </a:extLst>
          </p:cNvPr>
          <p:cNvSpPr txBox="1">
            <a:spLocks/>
          </p:cNvSpPr>
          <p:nvPr/>
        </p:nvSpPr>
        <p:spPr>
          <a:xfrm>
            <a:off x="3070578" y="680886"/>
            <a:ext cx="6050844" cy="54167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Uso de barras de indexación V</a:t>
            </a:r>
          </a:p>
        </p:txBody>
      </p:sp>
      <p:pic>
        <p:nvPicPr>
          <p:cNvPr id="10" name="Picture 4" descr="Indexing bar">
            <a:extLst>
              <a:ext uri="{FF2B5EF4-FFF2-40B4-BE49-F238E27FC236}">
                <a16:creationId xmlns:a16="http://schemas.microsoft.com/office/drawing/2014/main" id="{8C78857A-9BE3-AC4D-DD6D-F5AA4BB24A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4182" y="2699031"/>
            <a:ext cx="2745108" cy="274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97418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204F83CF-059F-80C3-7677-05E61EAB3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DF046065-ED79-507D-668A-9C2ED3649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445" y="913266"/>
            <a:ext cx="6120000" cy="4896000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35C1CA7E-0428-48B2-F5C7-A35CE83BBD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0711" y="913266"/>
            <a:ext cx="6120000" cy="4896000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E06C7020-0EC5-EAA3-25B0-87FA7C040AFD}"/>
              </a:ext>
            </a:extLst>
          </p:cNvPr>
          <p:cNvSpPr txBox="1"/>
          <p:nvPr/>
        </p:nvSpPr>
        <p:spPr>
          <a:xfrm flipH="1">
            <a:off x="743043" y="5956137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C00000"/>
                </a:solidFill>
              </a:rPr>
              <a:t>1.37 ± 1.99 cm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12F7F7D-3417-D0D9-9D80-E26ABBF6A64D}"/>
              </a:ext>
            </a:extLst>
          </p:cNvPr>
          <p:cNvSpPr txBox="1"/>
          <p:nvPr/>
        </p:nvSpPr>
        <p:spPr>
          <a:xfrm flipH="1">
            <a:off x="3345003" y="5956855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00B050"/>
                </a:solidFill>
              </a:rPr>
              <a:t>1.35 ± 1.26 cm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1DE9DE3-D712-15D7-D7E4-17F7F21DFC54}"/>
              </a:ext>
            </a:extLst>
          </p:cNvPr>
          <p:cNvSpPr txBox="1"/>
          <p:nvPr/>
        </p:nvSpPr>
        <p:spPr>
          <a:xfrm flipH="1">
            <a:off x="6710666" y="5955419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C00000"/>
                </a:solidFill>
              </a:rPr>
              <a:t>1.85 ± 1.56 °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57546FDB-B009-9D4A-DF0F-3115E5BDF396}"/>
              </a:ext>
            </a:extLst>
          </p:cNvPr>
          <p:cNvSpPr txBox="1"/>
          <p:nvPr/>
        </p:nvSpPr>
        <p:spPr>
          <a:xfrm flipH="1">
            <a:off x="9346493" y="5956137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00B050"/>
                </a:solidFill>
              </a:rPr>
              <a:t>0.25 ± 0.72 °</a:t>
            </a:r>
          </a:p>
        </p:txBody>
      </p:sp>
    </p:spTree>
    <p:extLst>
      <p:ext uri="{BB962C8B-B14F-4D97-AF65-F5344CB8AC3E}">
        <p14:creationId xmlns:p14="http://schemas.microsoft.com/office/powerpoint/2010/main" val="36278692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C0DA5C-B6DB-AE60-F70D-2F5775054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9B48F944-CD7B-79DF-C587-72B505E73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1C3752DB-2B6C-4BF8-A2CA-6E97D9577CBE}"/>
              </a:ext>
            </a:extLst>
          </p:cNvPr>
          <p:cNvSpPr txBox="1">
            <a:spLocks/>
          </p:cNvSpPr>
          <p:nvPr/>
        </p:nvSpPr>
        <p:spPr>
          <a:xfrm>
            <a:off x="1038578" y="680886"/>
            <a:ext cx="10114844" cy="54167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T de </a:t>
            </a:r>
            <a:r>
              <a:rPr lang="es-MX" dirty="0" err="1">
                <a:solidFill>
                  <a:schemeClr val="tx1"/>
                </a:solidFill>
              </a:rPr>
              <a:t>student</a:t>
            </a:r>
            <a:r>
              <a:rPr lang="es-MX" dirty="0">
                <a:solidFill>
                  <a:schemeClr val="tx1"/>
                </a:solidFill>
              </a:rPr>
              <a:t> para el Uso de barras de indexación V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39DC3C4-6A86-5BA7-4D88-0F7090CC8A50}"/>
              </a:ext>
            </a:extLst>
          </p:cNvPr>
          <p:cNvSpPr txBox="1"/>
          <p:nvPr/>
        </p:nvSpPr>
        <p:spPr>
          <a:xfrm>
            <a:off x="3048000" y="135609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i="1" dirty="0">
                <a:solidFill>
                  <a:srgbClr val="C00000"/>
                </a:solidFill>
              </a:rPr>
              <a:t>Suponiendo normalidad y varianza conocida</a:t>
            </a:r>
          </a:p>
        </p:txBody>
      </p:sp>
      <p:pic>
        <p:nvPicPr>
          <p:cNvPr id="7" name="Imagen 6" descr="\documentclass{article}&#10;\usepackage{amsmath}&#10;\pagestyle{empty}&#10;\begin{document}&#10;&#10;$$ H_0: \mu_{\textup{uso}} = \mu_{\textup{no uso}} $$&#10;&#10;&#10;\end{document}" title="IguanaTex Bitmap Display">
            <a:extLst>
              <a:ext uri="{FF2B5EF4-FFF2-40B4-BE49-F238E27FC236}">
                <a16:creationId xmlns:a16="http://schemas.microsoft.com/office/drawing/2014/main" id="{0F2EADF7-D3B1-9108-1598-9D935792BD8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840878" y="2955502"/>
            <a:ext cx="8510244" cy="94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9252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E56C8-EECC-9CB6-8E7F-6AFA07652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AE1A180-E4B4-2542-A011-5E065095B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05CC60CF-8A8E-2290-A40C-9E8532C8B7E2}"/>
              </a:ext>
            </a:extLst>
          </p:cNvPr>
          <p:cNvSpPr txBox="1">
            <a:spLocks/>
          </p:cNvSpPr>
          <p:nvPr/>
        </p:nvSpPr>
        <p:spPr>
          <a:xfrm>
            <a:off x="1038578" y="680886"/>
            <a:ext cx="10114844" cy="54167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T de </a:t>
            </a:r>
            <a:r>
              <a:rPr lang="es-MX" dirty="0" err="1">
                <a:solidFill>
                  <a:schemeClr val="tx1"/>
                </a:solidFill>
              </a:rPr>
              <a:t>student</a:t>
            </a:r>
            <a:r>
              <a:rPr lang="es-MX" dirty="0">
                <a:solidFill>
                  <a:schemeClr val="tx1"/>
                </a:solidFill>
              </a:rPr>
              <a:t> para el Uso de barras de indexación V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C55244D-A79C-2F64-E5DE-34D987F7F780}"/>
              </a:ext>
            </a:extLst>
          </p:cNvPr>
          <p:cNvSpPr txBox="1"/>
          <p:nvPr/>
        </p:nvSpPr>
        <p:spPr>
          <a:xfrm>
            <a:off x="3048000" y="135609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i="1" dirty="0">
                <a:solidFill>
                  <a:srgbClr val="C00000"/>
                </a:solidFill>
              </a:rPr>
              <a:t>Suponiendo normalidad y varianza conocida</a:t>
            </a:r>
          </a:p>
        </p:txBody>
      </p:sp>
      <p:pic>
        <p:nvPicPr>
          <p:cNvPr id="7" name="Imagen 6" descr="\documentclass{article}&#10;\usepackage{amsmath}&#10;\pagestyle{empty}&#10;\begin{document}&#10;&#10;$$ H_0: \mu_{\textup{uso}} = \mu_{\textup{no uso}} $$&#10;&#10;&#10;\end{document}" title="IguanaTex Bitmap Display">
            <a:extLst>
              <a:ext uri="{FF2B5EF4-FFF2-40B4-BE49-F238E27FC236}">
                <a16:creationId xmlns:a16="http://schemas.microsoft.com/office/drawing/2014/main" id="{45710828-FB10-B50E-219F-A6D328A993D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860142" y="2303124"/>
            <a:ext cx="4471716" cy="4976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9194FE0-DBF1-3A35-D0ED-1AD2769134FC}"/>
              </a:ext>
            </a:extLst>
          </p:cNvPr>
          <p:cNvSpPr txBox="1"/>
          <p:nvPr/>
        </p:nvSpPr>
        <p:spPr>
          <a:xfrm>
            <a:off x="869244" y="3320129"/>
            <a:ext cx="47695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b="1" dirty="0"/>
              <a:t>Magnitud del error lineal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A937DFC-E8D9-FB06-09B2-E4F6D4684781}"/>
              </a:ext>
            </a:extLst>
          </p:cNvPr>
          <p:cNvSpPr txBox="1"/>
          <p:nvPr/>
        </p:nvSpPr>
        <p:spPr>
          <a:xfrm>
            <a:off x="1430866" y="3958974"/>
            <a:ext cx="36463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dirty="0"/>
              <a:t>p-</a:t>
            </a:r>
            <a:r>
              <a:rPr lang="es-MX" sz="2400" dirty="0" err="1"/>
              <a:t>value</a:t>
            </a:r>
            <a:r>
              <a:rPr lang="es-MX" sz="2400" dirty="0"/>
              <a:t> = 0.9427 &gt; 0.05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1835176-4CA7-4135-B058-AA76137D774A}"/>
              </a:ext>
            </a:extLst>
          </p:cNvPr>
          <p:cNvSpPr txBox="1"/>
          <p:nvPr/>
        </p:nvSpPr>
        <p:spPr>
          <a:xfrm>
            <a:off x="476955" y="4581354"/>
            <a:ext cx="555413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dirty="0"/>
              <a:t>Sugiere que </a:t>
            </a:r>
            <a:r>
              <a:rPr lang="es-MX" sz="2000" b="1" dirty="0"/>
              <a:t>no hay evidencia suficiente para rechazar la hipótesis nula.</a:t>
            </a:r>
            <a:r>
              <a:rPr lang="es-MX" sz="2000" dirty="0"/>
              <a:t> No se puede concluir que haya una diferencia significativa en las medias de la magnitud lineal entre los grupos que utilizan y no utilizan barras de indexación V.</a:t>
            </a:r>
          </a:p>
        </p:txBody>
      </p:sp>
    </p:spTree>
    <p:extLst>
      <p:ext uri="{BB962C8B-B14F-4D97-AF65-F5344CB8AC3E}">
        <p14:creationId xmlns:p14="http://schemas.microsoft.com/office/powerpoint/2010/main" val="4005298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CA603-6541-462E-3419-3ECF44B62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4982A32-DBC9-270C-E290-8BC3F9D47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42BB7A9B-85E0-653E-574C-BCC24FD83850}"/>
              </a:ext>
            </a:extLst>
          </p:cNvPr>
          <p:cNvSpPr txBox="1">
            <a:spLocks/>
          </p:cNvSpPr>
          <p:nvPr/>
        </p:nvSpPr>
        <p:spPr>
          <a:xfrm>
            <a:off x="1038578" y="680886"/>
            <a:ext cx="10114844" cy="54167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T de </a:t>
            </a:r>
            <a:r>
              <a:rPr lang="es-MX" dirty="0" err="1">
                <a:solidFill>
                  <a:schemeClr val="tx1"/>
                </a:solidFill>
              </a:rPr>
              <a:t>student</a:t>
            </a:r>
            <a:r>
              <a:rPr lang="es-MX" dirty="0">
                <a:solidFill>
                  <a:schemeClr val="tx1"/>
                </a:solidFill>
              </a:rPr>
              <a:t> para el Uso de barras de indexación V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B1C02E8-98DB-F689-6D5C-BD424736B166}"/>
              </a:ext>
            </a:extLst>
          </p:cNvPr>
          <p:cNvSpPr txBox="1"/>
          <p:nvPr/>
        </p:nvSpPr>
        <p:spPr>
          <a:xfrm>
            <a:off x="3048000" y="135609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i="1" dirty="0">
                <a:solidFill>
                  <a:srgbClr val="C00000"/>
                </a:solidFill>
              </a:rPr>
              <a:t>Suponiendo normalidad y varianza no conocida</a:t>
            </a:r>
          </a:p>
        </p:txBody>
      </p:sp>
      <p:pic>
        <p:nvPicPr>
          <p:cNvPr id="7" name="Imagen 6" descr="\documentclass{article}&#10;\usepackage{amsmath}&#10;\pagestyle{empty}&#10;\begin{document}&#10;&#10;$$ H_0: \mu_{\textup{uso}} = \mu_{\textup{no uso}} $$&#10;&#10;&#10;\end{document}" title="IguanaTex Bitmap Display">
            <a:extLst>
              <a:ext uri="{FF2B5EF4-FFF2-40B4-BE49-F238E27FC236}">
                <a16:creationId xmlns:a16="http://schemas.microsoft.com/office/drawing/2014/main" id="{C75C7025-EF17-5C06-AC22-A7590190FFC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860142" y="2303124"/>
            <a:ext cx="4471716" cy="4976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08AB5A6-B1D6-939C-FA1E-B136CBC58B92}"/>
              </a:ext>
            </a:extLst>
          </p:cNvPr>
          <p:cNvSpPr txBox="1"/>
          <p:nvPr/>
        </p:nvSpPr>
        <p:spPr>
          <a:xfrm>
            <a:off x="869244" y="3320129"/>
            <a:ext cx="47695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b="1" dirty="0"/>
              <a:t>Magnitud del error lineal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9280098-D39A-7B68-340F-FAB97412F43B}"/>
              </a:ext>
            </a:extLst>
          </p:cNvPr>
          <p:cNvSpPr txBox="1"/>
          <p:nvPr/>
        </p:nvSpPr>
        <p:spPr>
          <a:xfrm>
            <a:off x="6556388" y="3320129"/>
            <a:ext cx="47695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b="1" dirty="0">
                <a:solidFill>
                  <a:srgbClr val="0000FF"/>
                </a:solidFill>
              </a:rPr>
              <a:t>Magnitud del error angular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E534DC1-B7C9-D258-A3B6-8D2FC67D280A}"/>
              </a:ext>
            </a:extLst>
          </p:cNvPr>
          <p:cNvSpPr txBox="1"/>
          <p:nvPr/>
        </p:nvSpPr>
        <p:spPr>
          <a:xfrm>
            <a:off x="1430866" y="3958974"/>
            <a:ext cx="36463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dirty="0"/>
              <a:t>p-</a:t>
            </a:r>
            <a:r>
              <a:rPr lang="es-MX" sz="2400" dirty="0" err="1"/>
              <a:t>value</a:t>
            </a:r>
            <a:r>
              <a:rPr lang="es-MX" sz="2400" dirty="0"/>
              <a:t> = 0.9293 &gt; 0.05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22E5F2D-7F89-036A-61C2-A45165EE3760}"/>
              </a:ext>
            </a:extLst>
          </p:cNvPr>
          <p:cNvSpPr txBox="1"/>
          <p:nvPr/>
        </p:nvSpPr>
        <p:spPr>
          <a:xfrm>
            <a:off x="476955" y="4581354"/>
            <a:ext cx="555413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dirty="0"/>
              <a:t>Sugiere que </a:t>
            </a:r>
            <a:r>
              <a:rPr lang="es-MX" sz="2000" b="1" dirty="0"/>
              <a:t>no hay evidencia suficiente para rechazar la hipótesis nula.</a:t>
            </a:r>
            <a:r>
              <a:rPr lang="es-MX" sz="2000" dirty="0"/>
              <a:t> No se puede concluir que haya una diferencia significativa en las medias de la magnitud lineal entre los grupos que utilizan y no utilizan barras de indexación V.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121D55A-475D-32DD-1969-689745A45A6C}"/>
              </a:ext>
            </a:extLst>
          </p:cNvPr>
          <p:cNvSpPr txBox="1"/>
          <p:nvPr/>
        </p:nvSpPr>
        <p:spPr>
          <a:xfrm>
            <a:off x="6556388" y="3958974"/>
            <a:ext cx="47695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solidFill>
                  <a:srgbClr val="0000FF"/>
                </a:solidFill>
              </a:rPr>
              <a:t>p-</a:t>
            </a:r>
            <a:r>
              <a:rPr lang="es-MX" sz="2400" dirty="0" err="1">
                <a:solidFill>
                  <a:srgbClr val="0000FF"/>
                </a:solidFill>
              </a:rPr>
              <a:t>value</a:t>
            </a:r>
            <a:r>
              <a:rPr lang="es-MX" sz="2400" dirty="0">
                <a:solidFill>
                  <a:srgbClr val="0000FF"/>
                </a:solidFill>
              </a:rPr>
              <a:t> = 2.856e-16 &lt; 0.05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6F7F225-9090-A063-5E81-FE5516A23C51}"/>
              </a:ext>
            </a:extLst>
          </p:cNvPr>
          <p:cNvSpPr txBox="1"/>
          <p:nvPr/>
        </p:nvSpPr>
        <p:spPr>
          <a:xfrm>
            <a:off x="6164099" y="4581354"/>
            <a:ext cx="555413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dirty="0">
                <a:solidFill>
                  <a:srgbClr val="0000FF"/>
                </a:solidFill>
              </a:rPr>
              <a:t>Sugiere </a:t>
            </a:r>
            <a:r>
              <a:rPr lang="es-MX" sz="2000" b="1" dirty="0">
                <a:solidFill>
                  <a:srgbClr val="0000FF"/>
                </a:solidFill>
              </a:rPr>
              <a:t>una diferencia significativa entre las medias de las magnitudes angulares de los dos grupos</a:t>
            </a:r>
            <a:r>
              <a:rPr lang="es-MX" sz="2000" dirty="0">
                <a:solidFill>
                  <a:srgbClr val="0000FF"/>
                </a:solidFill>
              </a:rPr>
              <a:t>. Indica que hay una probabilidad muy baja de que las diferencias observadas se deban al azar. </a:t>
            </a:r>
          </a:p>
        </p:txBody>
      </p:sp>
    </p:spTree>
    <p:extLst>
      <p:ext uri="{BB962C8B-B14F-4D97-AF65-F5344CB8AC3E}">
        <p14:creationId xmlns:p14="http://schemas.microsoft.com/office/powerpoint/2010/main" val="1189301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3E057A5-41A2-4AD3-84D5-D7C60D295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97D96743-B768-9697-9FE4-AF03FAE2460F}"/>
              </a:ext>
            </a:extLst>
          </p:cNvPr>
          <p:cNvSpPr txBox="1">
            <a:spLocks/>
          </p:cNvSpPr>
          <p:nvPr/>
        </p:nvSpPr>
        <p:spPr>
          <a:xfrm>
            <a:off x="3070578" y="680886"/>
            <a:ext cx="6050844" cy="54167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Tipo de plan de tratamiento</a:t>
            </a:r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2ACB7EF4-8210-640B-977E-407F041F65C5}"/>
              </a:ext>
            </a:extLst>
          </p:cNvPr>
          <p:cNvGrpSpPr/>
          <p:nvPr/>
        </p:nvGrpSpPr>
        <p:grpSpPr>
          <a:xfrm>
            <a:off x="832558" y="1367151"/>
            <a:ext cx="10526884" cy="1749422"/>
            <a:chOff x="611485" y="1367151"/>
            <a:chExt cx="10526884" cy="1749422"/>
          </a:xfrm>
        </p:grpSpPr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54ECAE75-DA6D-0614-8E79-9FB98D39DD81}"/>
                </a:ext>
              </a:extLst>
            </p:cNvPr>
            <p:cNvSpPr txBox="1"/>
            <p:nvPr/>
          </p:nvSpPr>
          <p:spPr>
            <a:xfrm>
              <a:off x="1064920" y="1367151"/>
              <a:ext cx="4769556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MX" sz="3200" b="1" dirty="0">
                  <a:solidFill>
                    <a:srgbClr val="00B050"/>
                  </a:solidFill>
                </a:rPr>
                <a:t>SBRT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23625AD0-EFBB-DC71-0352-4CC478ADF402}"/>
                </a:ext>
              </a:extLst>
            </p:cNvPr>
            <p:cNvSpPr txBox="1"/>
            <p:nvPr/>
          </p:nvSpPr>
          <p:spPr>
            <a:xfrm>
              <a:off x="611485" y="2100910"/>
              <a:ext cx="567642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MX" sz="2000" dirty="0">
                  <a:solidFill>
                    <a:srgbClr val="00B050"/>
                  </a:solidFill>
                </a:rPr>
                <a:t>Administra dosis de radiación extremadamente precisas y muy intensas a las células cancerosas al tiempo que minimiza el daño al tejido sano.</a:t>
              </a:r>
            </a:p>
          </p:txBody>
        </p:sp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67610246-3ED6-68BB-7B7F-0CE6EF62F9FB}"/>
                </a:ext>
              </a:extLst>
            </p:cNvPr>
            <p:cNvSpPr txBox="1"/>
            <p:nvPr/>
          </p:nvSpPr>
          <p:spPr>
            <a:xfrm>
              <a:off x="6368813" y="1367151"/>
              <a:ext cx="4769556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MX" sz="3200" b="1" dirty="0">
                  <a:solidFill>
                    <a:srgbClr val="C00000"/>
                  </a:solidFill>
                </a:rPr>
                <a:t>FX</a:t>
              </a:r>
              <a:endParaRPr lang="es-MX" sz="2800" b="1" dirty="0">
                <a:solidFill>
                  <a:srgbClr val="C00000"/>
                </a:solidFill>
              </a:endParaRPr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95B0C519-D4BC-EEC4-2FEA-3E6EA7FB02D8}"/>
                </a:ext>
              </a:extLst>
            </p:cNvPr>
            <p:cNvSpPr txBox="1"/>
            <p:nvPr/>
          </p:nvSpPr>
          <p:spPr>
            <a:xfrm>
              <a:off x="6773591" y="2315400"/>
              <a:ext cx="3960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MX" sz="2000" dirty="0">
                  <a:solidFill>
                    <a:srgbClr val="C00000"/>
                  </a:solidFill>
                </a:rPr>
                <a:t>Otros tratamientos no </a:t>
              </a:r>
              <a:r>
                <a:rPr lang="es-MX" sz="2000" dirty="0" err="1">
                  <a:solidFill>
                    <a:srgbClr val="C00000"/>
                  </a:solidFill>
                </a:rPr>
                <a:t>hipofraccionados</a:t>
              </a:r>
              <a:endParaRPr lang="es-MX" sz="2000" dirty="0">
                <a:solidFill>
                  <a:srgbClr val="C00000"/>
                </a:solidFill>
              </a:endParaRPr>
            </a:p>
          </p:txBody>
        </p:sp>
      </p:grpSp>
      <p:pic>
        <p:nvPicPr>
          <p:cNvPr id="8194" name="Picture 2" descr="Stereotactic Body Radiotherapy (SBRT) Side Effects">
            <a:extLst>
              <a:ext uri="{FF2B5EF4-FFF2-40B4-BE49-F238E27FC236}">
                <a16:creationId xmlns:a16="http://schemas.microsoft.com/office/drawing/2014/main" id="{5BA8A125-F1EA-3A65-3BAB-B7E90BA5B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8844" y="3298600"/>
            <a:ext cx="4154312" cy="3115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3392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28181D-4E2C-1C69-0D9F-14A7E7D16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D6145E70-9F4B-2490-5474-6CBA9B698799}"/>
              </a:ext>
            </a:extLst>
          </p:cNvPr>
          <p:cNvGrpSpPr/>
          <p:nvPr/>
        </p:nvGrpSpPr>
        <p:grpSpPr>
          <a:xfrm>
            <a:off x="835377" y="0"/>
            <a:ext cx="13363223" cy="6858000"/>
            <a:chOff x="835377" y="0"/>
            <a:chExt cx="4100689" cy="6858000"/>
          </a:xfrm>
        </p:grpSpPr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4CEF0233-4DAF-FC3B-3712-788934522EFD}"/>
                </a:ext>
              </a:extLst>
            </p:cNvPr>
            <p:cNvSpPr/>
            <p:nvPr/>
          </p:nvSpPr>
          <p:spPr>
            <a:xfrm>
              <a:off x="835377" y="0"/>
              <a:ext cx="3781778" cy="6858000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A84A1855-5797-E11B-A2A4-0963C46FD40A}"/>
                </a:ext>
              </a:extLst>
            </p:cNvPr>
            <p:cNvSpPr/>
            <p:nvPr/>
          </p:nvSpPr>
          <p:spPr>
            <a:xfrm>
              <a:off x="4298242" y="609600"/>
              <a:ext cx="637824" cy="699911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F49308C7-0BAA-51A7-CB3B-D342BFE4B262}"/>
              </a:ext>
            </a:extLst>
          </p:cNvPr>
          <p:cNvGrpSpPr/>
          <p:nvPr/>
        </p:nvGrpSpPr>
        <p:grpSpPr>
          <a:xfrm>
            <a:off x="352122" y="0"/>
            <a:ext cx="14010453" cy="6858000"/>
            <a:chOff x="340547" y="0"/>
            <a:chExt cx="4106177" cy="6858000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FADD16AD-CECE-39CA-3635-86CE6F5CEB9A}"/>
                </a:ext>
              </a:extLst>
            </p:cNvPr>
            <p:cNvSpPr/>
            <p:nvPr/>
          </p:nvSpPr>
          <p:spPr>
            <a:xfrm>
              <a:off x="340547" y="0"/>
              <a:ext cx="3781778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77B85FE0-CDA9-E481-2DEF-F0FBC50606E6}"/>
                </a:ext>
              </a:extLst>
            </p:cNvPr>
            <p:cNvSpPr/>
            <p:nvPr/>
          </p:nvSpPr>
          <p:spPr>
            <a:xfrm>
              <a:off x="3808900" y="1470377"/>
              <a:ext cx="637824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88E998F3-6CA5-7B3F-1240-47F8267F805D}"/>
              </a:ext>
            </a:extLst>
          </p:cNvPr>
          <p:cNvGrpSpPr/>
          <p:nvPr/>
        </p:nvGrpSpPr>
        <p:grpSpPr>
          <a:xfrm>
            <a:off x="-564443" y="0"/>
            <a:ext cx="2920824" cy="6858000"/>
            <a:chOff x="-564444" y="0"/>
            <a:chExt cx="4521826" cy="68580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8904CB62-FCC9-B66A-7224-BDF68950C040}"/>
                </a:ext>
              </a:extLst>
            </p:cNvPr>
            <p:cNvSpPr/>
            <p:nvPr/>
          </p:nvSpPr>
          <p:spPr>
            <a:xfrm>
              <a:off x="-564444" y="0"/>
              <a:ext cx="4159032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6FA7A04B-4E5B-F200-6FDF-DA4AC356ACE9}"/>
                </a:ext>
              </a:extLst>
            </p:cNvPr>
            <p:cNvSpPr/>
            <p:nvPr/>
          </p:nvSpPr>
          <p:spPr>
            <a:xfrm>
              <a:off x="3255931" y="2206975"/>
              <a:ext cx="701451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sp>
        <p:nvSpPr>
          <p:cNvPr id="27" name="Título 1">
            <a:extLst>
              <a:ext uri="{FF2B5EF4-FFF2-40B4-BE49-F238E27FC236}">
                <a16:creationId xmlns:a16="http://schemas.microsoft.com/office/drawing/2014/main" id="{3A14F407-8F8B-0898-9729-6EC80929B3BF}"/>
              </a:ext>
            </a:extLst>
          </p:cNvPr>
          <p:cNvSpPr txBox="1">
            <a:spLocks/>
          </p:cNvSpPr>
          <p:nvPr/>
        </p:nvSpPr>
        <p:spPr>
          <a:xfrm>
            <a:off x="4603171" y="678455"/>
            <a:ext cx="5035770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Desplazamientos lineales</a:t>
            </a:r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D944ED59-1FB8-842D-3EF1-15C964406350}"/>
              </a:ext>
            </a:extLst>
          </p:cNvPr>
          <p:cNvSpPr txBox="1">
            <a:spLocks/>
          </p:cNvSpPr>
          <p:nvPr/>
        </p:nvSpPr>
        <p:spPr>
          <a:xfrm rot="16200000">
            <a:off x="-350847" y="4596036"/>
            <a:ext cx="4336242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DESPLAZAMIENTOS ANGULARES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117C09C-1C66-5E4E-EC68-6240909FA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235" y="1919110"/>
            <a:ext cx="9226861" cy="3420000"/>
          </a:xfrm>
          <a:prstGeom prst="rect">
            <a:avLst/>
          </a:prstGeom>
        </p:spPr>
      </p:pic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BBD8D01-6922-5C32-2F67-2C3350EA2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643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7BC2378F-00DA-2C88-929D-DCC991018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EBE3998E-2098-A10F-4A52-B44BB9631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497" b="8721"/>
          <a:stretch/>
        </p:blipFill>
        <p:spPr>
          <a:xfrm>
            <a:off x="2534095" y="1335452"/>
            <a:ext cx="7755989" cy="5136444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6087A509-1805-B541-64A1-C96203297665}"/>
              </a:ext>
            </a:extLst>
          </p:cNvPr>
          <p:cNvSpPr txBox="1">
            <a:spLocks/>
          </p:cNvSpPr>
          <p:nvPr/>
        </p:nvSpPr>
        <p:spPr>
          <a:xfrm>
            <a:off x="3070578" y="680886"/>
            <a:ext cx="6050844" cy="54167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Tipo de plan de tratamiento</a:t>
            </a:r>
          </a:p>
        </p:txBody>
      </p:sp>
    </p:spTree>
    <p:extLst>
      <p:ext uri="{BB962C8B-B14F-4D97-AF65-F5344CB8AC3E}">
        <p14:creationId xmlns:p14="http://schemas.microsoft.com/office/powerpoint/2010/main" val="35777635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C484FF01-1D7E-7D87-BBB2-82C625DD9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AF13AD72-A1D2-4FCE-F4CE-068E86A85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05867" y="981001"/>
            <a:ext cx="6120000" cy="4895999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232E6C07-8C78-0AA8-D651-04A1C16461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45" y="981000"/>
            <a:ext cx="6120000" cy="48960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32D3802B-4DD1-3DD1-DF85-E1E3F57905F1}"/>
              </a:ext>
            </a:extLst>
          </p:cNvPr>
          <p:cNvSpPr txBox="1"/>
          <p:nvPr/>
        </p:nvSpPr>
        <p:spPr>
          <a:xfrm flipH="1">
            <a:off x="743043" y="5956137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C00000"/>
                </a:solidFill>
              </a:rPr>
              <a:t>1.31 ± 1.60 cm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76CC1B5-3252-4678-C432-244E95B17619}"/>
              </a:ext>
            </a:extLst>
          </p:cNvPr>
          <p:cNvSpPr txBox="1"/>
          <p:nvPr/>
        </p:nvSpPr>
        <p:spPr>
          <a:xfrm flipH="1">
            <a:off x="3345003" y="5956855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00B050"/>
                </a:solidFill>
              </a:rPr>
              <a:t>2.86 ± 4.77 cm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0D043E9-51FD-85EF-447C-7A707B0CDE3E}"/>
              </a:ext>
            </a:extLst>
          </p:cNvPr>
          <p:cNvSpPr txBox="1"/>
          <p:nvPr/>
        </p:nvSpPr>
        <p:spPr>
          <a:xfrm flipH="1">
            <a:off x="6710666" y="5955419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C00000"/>
                </a:solidFill>
              </a:rPr>
              <a:t>1.42 ± 1.56 °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D644D9B-2653-E893-E1CB-DC4352CD7E07}"/>
              </a:ext>
            </a:extLst>
          </p:cNvPr>
          <p:cNvSpPr txBox="1"/>
          <p:nvPr/>
        </p:nvSpPr>
        <p:spPr>
          <a:xfrm flipH="1">
            <a:off x="9346493" y="5956137"/>
            <a:ext cx="2418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00B050"/>
                </a:solidFill>
              </a:rPr>
              <a:t>2.38 ± 1.41 °</a:t>
            </a:r>
          </a:p>
        </p:txBody>
      </p:sp>
    </p:spTree>
    <p:extLst>
      <p:ext uri="{BB962C8B-B14F-4D97-AF65-F5344CB8AC3E}">
        <p14:creationId xmlns:p14="http://schemas.microsoft.com/office/powerpoint/2010/main" val="17145233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B2C0A9-2868-447B-574D-4C570BC9F0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011EC9C-FFBB-D118-DFAC-66D39C1D2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A175E37C-2BBD-66D3-A213-63938FA9481C}"/>
              </a:ext>
            </a:extLst>
          </p:cNvPr>
          <p:cNvSpPr txBox="1">
            <a:spLocks/>
          </p:cNvSpPr>
          <p:nvPr/>
        </p:nvSpPr>
        <p:spPr>
          <a:xfrm>
            <a:off x="1038578" y="680886"/>
            <a:ext cx="10114844" cy="54167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T de </a:t>
            </a:r>
            <a:r>
              <a:rPr lang="es-MX" dirty="0" err="1">
                <a:solidFill>
                  <a:schemeClr val="tx1"/>
                </a:solidFill>
              </a:rPr>
              <a:t>student</a:t>
            </a:r>
            <a:r>
              <a:rPr lang="es-MX" dirty="0">
                <a:solidFill>
                  <a:schemeClr val="tx1"/>
                </a:solidFill>
              </a:rPr>
              <a:t> para tipo de plan de tratamiento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4E0CFF7-B014-699D-50C4-F81D542BB091}"/>
              </a:ext>
            </a:extLst>
          </p:cNvPr>
          <p:cNvSpPr txBox="1"/>
          <p:nvPr/>
        </p:nvSpPr>
        <p:spPr>
          <a:xfrm>
            <a:off x="3048000" y="135609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i="1" dirty="0">
                <a:solidFill>
                  <a:srgbClr val="C00000"/>
                </a:solidFill>
              </a:rPr>
              <a:t>Suponiendo normalidad y varianza no conocida</a:t>
            </a:r>
          </a:p>
        </p:txBody>
      </p:sp>
      <p:pic>
        <p:nvPicPr>
          <p:cNvPr id="6" name="Imagen 5" descr="\documentclass{article}&#10;\usepackage{amsmath}&#10;\pagestyle{empty}&#10;\begin{document}&#10;&#10;$$ H_0: \mu_{\textup{SBRT}} = \mu_{\textup{FX}} $$&#10;&#10;&#10;\end{document}" title="IguanaTex Bitmap Display">
            <a:extLst>
              <a:ext uri="{FF2B5EF4-FFF2-40B4-BE49-F238E27FC236}">
                <a16:creationId xmlns:a16="http://schemas.microsoft.com/office/drawing/2014/main" id="{CC546AED-48A5-62C7-CA41-05EE378C658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961638" y="2955501"/>
            <a:ext cx="8268724" cy="94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4710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43169-14EA-7641-E6DA-2B1E1F8A1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AD8EB69-3560-B65E-3B1B-2DAAFF82F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9F253E2-C106-7913-B9A3-FE167D1D078E}"/>
              </a:ext>
            </a:extLst>
          </p:cNvPr>
          <p:cNvSpPr txBox="1"/>
          <p:nvPr/>
        </p:nvSpPr>
        <p:spPr>
          <a:xfrm>
            <a:off x="3048000" y="135609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i="1" dirty="0">
                <a:solidFill>
                  <a:srgbClr val="C00000"/>
                </a:solidFill>
              </a:rPr>
              <a:t>Suponiendo normalidad y varianza no conocida</a:t>
            </a:r>
          </a:p>
        </p:txBody>
      </p:sp>
      <p:pic>
        <p:nvPicPr>
          <p:cNvPr id="6" name="Imagen 5" descr="\documentclass{article}&#10;\usepackage{amsmath}&#10;\pagestyle{empty}&#10;\begin{document}&#10;&#10;$$ H_0: \mu_{\textup{SBRT}} = \mu_{\textup{FX}} $$&#10;&#10;&#10;\end{document}" title="IguanaTex Bitmap Display">
            <a:extLst>
              <a:ext uri="{FF2B5EF4-FFF2-40B4-BE49-F238E27FC236}">
                <a16:creationId xmlns:a16="http://schemas.microsoft.com/office/drawing/2014/main" id="{D8810AC1-25E4-FEE3-8FB3-8B2A57BCE17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923596" y="2303123"/>
            <a:ext cx="4344809" cy="4976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304279C6-DF9D-5E96-1156-18A823A7DDB2}"/>
              </a:ext>
            </a:extLst>
          </p:cNvPr>
          <p:cNvSpPr txBox="1"/>
          <p:nvPr/>
        </p:nvSpPr>
        <p:spPr>
          <a:xfrm>
            <a:off x="869244" y="3320129"/>
            <a:ext cx="47695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b="1" dirty="0"/>
              <a:t>Magnitud del error lineal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AAD5CDA-CB4D-94AF-DAB2-63AB5CC0EF88}"/>
              </a:ext>
            </a:extLst>
          </p:cNvPr>
          <p:cNvSpPr txBox="1"/>
          <p:nvPr/>
        </p:nvSpPr>
        <p:spPr>
          <a:xfrm>
            <a:off x="6556388" y="3320129"/>
            <a:ext cx="47695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b="1" dirty="0">
                <a:solidFill>
                  <a:srgbClr val="0000FF"/>
                </a:solidFill>
              </a:rPr>
              <a:t>Magnitud del error angular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BEEAD17-B404-EE57-E496-71F9C9A598DF}"/>
              </a:ext>
            </a:extLst>
          </p:cNvPr>
          <p:cNvSpPr txBox="1"/>
          <p:nvPr/>
        </p:nvSpPr>
        <p:spPr>
          <a:xfrm>
            <a:off x="1430866" y="3958974"/>
            <a:ext cx="36463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dirty="0"/>
              <a:t>p-</a:t>
            </a:r>
            <a:r>
              <a:rPr lang="es-MX" sz="2400" dirty="0" err="1"/>
              <a:t>value</a:t>
            </a:r>
            <a:r>
              <a:rPr lang="es-MX" sz="2400" dirty="0"/>
              <a:t> = 0.9293 &gt; 0.05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5A4410C-CDE5-F44C-60FE-B9F505B3F915}"/>
              </a:ext>
            </a:extLst>
          </p:cNvPr>
          <p:cNvSpPr txBox="1"/>
          <p:nvPr/>
        </p:nvSpPr>
        <p:spPr>
          <a:xfrm>
            <a:off x="476955" y="4581354"/>
            <a:ext cx="555413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dirty="0"/>
              <a:t>Sugiere que </a:t>
            </a:r>
            <a:r>
              <a:rPr lang="es-MX" sz="2000" b="1" dirty="0"/>
              <a:t>no hay evidencia suficiente para rechazar la hipótesis nula.</a:t>
            </a:r>
            <a:r>
              <a:rPr lang="es-MX" sz="2000" dirty="0"/>
              <a:t> No se puede concluir que haya una diferencia significativa en las medias de la magnitud lineal entre los grupos que utilizan y no utilizan barras de indexación V.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005EBE1-531C-7659-B1B4-0F764B3899AA}"/>
              </a:ext>
            </a:extLst>
          </p:cNvPr>
          <p:cNvSpPr txBox="1"/>
          <p:nvPr/>
        </p:nvSpPr>
        <p:spPr>
          <a:xfrm>
            <a:off x="6556388" y="3958974"/>
            <a:ext cx="47695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solidFill>
                  <a:srgbClr val="0000FF"/>
                </a:solidFill>
              </a:rPr>
              <a:t>p-</a:t>
            </a:r>
            <a:r>
              <a:rPr lang="es-MX" sz="2400" dirty="0" err="1">
                <a:solidFill>
                  <a:srgbClr val="0000FF"/>
                </a:solidFill>
              </a:rPr>
              <a:t>value</a:t>
            </a:r>
            <a:r>
              <a:rPr lang="es-MX" sz="2400" dirty="0">
                <a:solidFill>
                  <a:srgbClr val="0000FF"/>
                </a:solidFill>
              </a:rPr>
              <a:t> = 2.856e-16 &lt; 0.05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F03BCA4-A067-97E3-672E-5BE9FD1A9F7A}"/>
              </a:ext>
            </a:extLst>
          </p:cNvPr>
          <p:cNvSpPr txBox="1"/>
          <p:nvPr/>
        </p:nvSpPr>
        <p:spPr>
          <a:xfrm>
            <a:off x="6164099" y="4581354"/>
            <a:ext cx="555413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dirty="0">
                <a:solidFill>
                  <a:srgbClr val="0000FF"/>
                </a:solidFill>
              </a:rPr>
              <a:t>Sugiere </a:t>
            </a:r>
            <a:r>
              <a:rPr lang="es-MX" sz="2000" b="1" dirty="0">
                <a:solidFill>
                  <a:srgbClr val="0000FF"/>
                </a:solidFill>
              </a:rPr>
              <a:t>una diferencia significativa entre las medias de las magnitudes angulares de los dos grupos</a:t>
            </a:r>
            <a:r>
              <a:rPr lang="es-MX" sz="2000" dirty="0">
                <a:solidFill>
                  <a:srgbClr val="0000FF"/>
                </a:solidFill>
              </a:rPr>
              <a:t>. Indica que hay una probabilidad muy baja de que las diferencias observadas se deban al azar. 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A274E732-D3AE-CEE9-FC9B-724AB93236C0}"/>
              </a:ext>
            </a:extLst>
          </p:cNvPr>
          <p:cNvSpPr txBox="1">
            <a:spLocks/>
          </p:cNvSpPr>
          <p:nvPr/>
        </p:nvSpPr>
        <p:spPr>
          <a:xfrm>
            <a:off x="1038578" y="680886"/>
            <a:ext cx="10114844" cy="54167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T de </a:t>
            </a:r>
            <a:r>
              <a:rPr lang="es-MX" dirty="0" err="1">
                <a:solidFill>
                  <a:schemeClr val="tx1"/>
                </a:solidFill>
              </a:rPr>
              <a:t>student</a:t>
            </a:r>
            <a:r>
              <a:rPr lang="es-MX" dirty="0">
                <a:solidFill>
                  <a:schemeClr val="tx1"/>
                </a:solidFill>
              </a:rPr>
              <a:t> para tipo de plan de tratamiento</a:t>
            </a:r>
          </a:p>
        </p:txBody>
      </p:sp>
    </p:spTree>
    <p:extLst>
      <p:ext uri="{BB962C8B-B14F-4D97-AF65-F5344CB8AC3E}">
        <p14:creationId xmlns:p14="http://schemas.microsoft.com/office/powerpoint/2010/main" val="27056062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9D7C2-84EF-C3E4-E1C4-6490F754F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C368B5-2B7A-3714-704B-F6868463B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solidFill>
                  <a:schemeClr val="tx2"/>
                </a:solidFill>
              </a:rPr>
              <a:t>Análisis cualitativo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D470ECF-1AEB-C222-1EBC-9323ADAF2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133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8EFB26-AC62-BD12-6D3C-258CDD2EE604}"/>
              </a:ext>
            </a:extLst>
          </p:cNvPr>
          <p:cNvSpPr txBox="1">
            <a:spLocks/>
          </p:cNvSpPr>
          <p:nvPr/>
        </p:nvSpPr>
        <p:spPr>
          <a:xfrm>
            <a:off x="1104900" y="595199"/>
            <a:ext cx="9982200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Distribución general de tipo de objeto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F68D44C4-FAFE-CB01-F03B-1C5AC9DB4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679" b="8679"/>
          <a:stretch/>
        </p:blipFill>
        <p:spPr>
          <a:xfrm>
            <a:off x="1809750" y="1101497"/>
            <a:ext cx="8572500" cy="5667603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F5059E-9652-80C8-175E-6EC78A285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877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F83A08-DE93-992E-05B1-B4722D362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028927-FE59-F4D8-DF8B-22897A861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solidFill>
                  <a:schemeClr val="tx2"/>
                </a:solidFill>
              </a:rPr>
              <a:t>extras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BFEFA6-C31F-2D16-5452-C73537310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815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98F26063-E3A6-7519-18FD-2B0A75F37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597600"/>
            <a:ext cx="7650000" cy="6120000"/>
          </a:xfrm>
          <a:prstGeom prst="rect">
            <a:avLst/>
          </a:prstGeom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B15B833-32E8-5A3C-7B8C-4963F818C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871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9F058-116E-A765-1453-247FC1228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ABAA8C7D-7564-A558-A8E2-5847E04747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623000"/>
            <a:ext cx="7650000" cy="6120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0E6373-DEA4-18F4-4111-8B0FE5895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503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34EE85-CA44-9704-C7AF-D7801B38F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6F874E90-6947-2C31-99E9-482C144A5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610300"/>
            <a:ext cx="7650000" cy="6120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089ABA7-76AF-EF80-4561-EC8510CC9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401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F189ED-7168-EBDD-83A1-67E714226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E2A11D9F-C286-21A9-D5E8-1053406E9BD1}"/>
              </a:ext>
            </a:extLst>
          </p:cNvPr>
          <p:cNvGrpSpPr/>
          <p:nvPr/>
        </p:nvGrpSpPr>
        <p:grpSpPr>
          <a:xfrm>
            <a:off x="835377" y="0"/>
            <a:ext cx="13363223" cy="6858000"/>
            <a:chOff x="835377" y="0"/>
            <a:chExt cx="4100689" cy="6858000"/>
          </a:xfrm>
        </p:grpSpPr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AABEAB86-788D-06AE-272D-5EFB94701431}"/>
                </a:ext>
              </a:extLst>
            </p:cNvPr>
            <p:cNvSpPr/>
            <p:nvPr/>
          </p:nvSpPr>
          <p:spPr>
            <a:xfrm>
              <a:off x="835377" y="0"/>
              <a:ext cx="3781778" cy="6858000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BBA4C2F3-8F52-39C4-9749-823CA2491932}"/>
                </a:ext>
              </a:extLst>
            </p:cNvPr>
            <p:cNvSpPr/>
            <p:nvPr/>
          </p:nvSpPr>
          <p:spPr>
            <a:xfrm>
              <a:off x="4298242" y="609600"/>
              <a:ext cx="637824" cy="699911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7E1AC676-B5CB-49BE-3B2A-C7695C9052E7}"/>
              </a:ext>
            </a:extLst>
          </p:cNvPr>
          <p:cNvGrpSpPr/>
          <p:nvPr/>
        </p:nvGrpSpPr>
        <p:grpSpPr>
          <a:xfrm>
            <a:off x="340547" y="0"/>
            <a:ext cx="14010453" cy="6858000"/>
            <a:chOff x="340547" y="0"/>
            <a:chExt cx="4106177" cy="6858000"/>
          </a:xfrm>
        </p:grpSpPr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F8F1DB67-7DE7-1273-6D88-8306D2FD9DBE}"/>
                </a:ext>
              </a:extLst>
            </p:cNvPr>
            <p:cNvSpPr/>
            <p:nvPr/>
          </p:nvSpPr>
          <p:spPr>
            <a:xfrm>
              <a:off x="340547" y="0"/>
              <a:ext cx="3781778" cy="68580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1EFF1DED-B76E-3A1B-D2AE-92D5FD47ADE0}"/>
                </a:ext>
              </a:extLst>
            </p:cNvPr>
            <p:cNvSpPr/>
            <p:nvPr/>
          </p:nvSpPr>
          <p:spPr>
            <a:xfrm>
              <a:off x="3808900" y="1470377"/>
              <a:ext cx="637824" cy="699911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57151DD4-2938-C0B4-2F6A-B63D78A48F0B}"/>
              </a:ext>
            </a:extLst>
          </p:cNvPr>
          <p:cNvGrpSpPr/>
          <p:nvPr/>
        </p:nvGrpSpPr>
        <p:grpSpPr>
          <a:xfrm>
            <a:off x="-1155700" y="0"/>
            <a:ext cx="15671799" cy="6858000"/>
            <a:chOff x="-564444" y="0"/>
            <a:chExt cx="4521826" cy="68580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E861F9D6-12EF-C968-3E48-EE49C35A2D62}"/>
                </a:ext>
              </a:extLst>
            </p:cNvPr>
            <p:cNvSpPr/>
            <p:nvPr/>
          </p:nvSpPr>
          <p:spPr>
            <a:xfrm>
              <a:off x="-564444" y="0"/>
              <a:ext cx="4159032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963C60E2-48A6-1623-A4C6-C5908A3D9BAC}"/>
                </a:ext>
              </a:extLst>
            </p:cNvPr>
            <p:cNvSpPr/>
            <p:nvPr/>
          </p:nvSpPr>
          <p:spPr>
            <a:xfrm>
              <a:off x="3255931" y="2206975"/>
              <a:ext cx="701451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sp>
        <p:nvSpPr>
          <p:cNvPr id="27" name="Título 1">
            <a:extLst>
              <a:ext uri="{FF2B5EF4-FFF2-40B4-BE49-F238E27FC236}">
                <a16:creationId xmlns:a16="http://schemas.microsoft.com/office/drawing/2014/main" id="{B7330497-755C-4F91-9501-B24AD1E6F121}"/>
              </a:ext>
            </a:extLst>
          </p:cNvPr>
          <p:cNvSpPr txBox="1">
            <a:spLocks/>
          </p:cNvSpPr>
          <p:nvPr/>
        </p:nvSpPr>
        <p:spPr>
          <a:xfrm>
            <a:off x="3336456" y="678455"/>
            <a:ext cx="5519088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Desplazamientos angulares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C8F23F6-3E4E-DCAA-9632-C022B4F7A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94" y="1540199"/>
            <a:ext cx="11536813" cy="4536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E6C8632-57F2-7AAF-BEC5-32E2FBB6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260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E42ACF-3C0D-F74C-A764-0E94F6350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3D8EDDE7-2AD6-315C-3E69-EA4D4FD64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649100"/>
            <a:ext cx="7650000" cy="6120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84AC8DC-471A-9919-47A8-61DFEF88A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489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10D7E-0DE2-5200-C5DE-988023BBA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CAB4AE1-91A0-0979-5AFD-6161F0C5B6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636400"/>
            <a:ext cx="7650000" cy="6120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DBF450D-ADFB-F07D-6B43-F81EBC16F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463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E26F1-A2C4-326D-B706-11EC03FA9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30F8FB1-CA10-1C77-D886-868F64252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636400"/>
            <a:ext cx="7650000" cy="6120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D2A1318-1691-E2F1-AE4C-DA02FFF09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591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8C2526-56B4-66A2-1074-C54CF7F2B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F42338AA-6BC1-48B1-DF1B-261426E2C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636400"/>
            <a:ext cx="7650000" cy="6120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93594E2-C3B5-8AE3-71BD-024132F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201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74B0B8-67AD-5E90-82B9-6DAF71A4B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0B58A70B-1390-D67C-6D70-7BFAADE9C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611000"/>
            <a:ext cx="7650000" cy="6120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B7533C0-6E86-69CD-765C-C3C69C3B5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634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5E5D5-EC91-EF40-F887-2A38356F0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02FCF595-569B-F726-193F-73A5E003E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636400"/>
            <a:ext cx="7650000" cy="6120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FD4E07-A56A-CBBA-B009-F54E17776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617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1A63B-15F7-D01D-D611-1B2BFCB38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DD1D8457-851F-C44A-795E-B8647122C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649100"/>
            <a:ext cx="7650000" cy="6120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EAD886D-F23E-6869-01CF-A9821E33B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38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C01E9B-2A3F-D119-6F03-BDC2EE401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EF5E0A67-14F0-D339-2FAE-87CD1C8FE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1000" y="636400"/>
            <a:ext cx="7650000" cy="6120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EB44F22-A41D-E9B9-05F5-5C3183328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40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A9F1D3-4864-607F-DFE4-25F998ED68C1}"/>
              </a:ext>
            </a:extLst>
          </p:cNvPr>
          <p:cNvSpPr txBox="1">
            <a:spLocks/>
          </p:cNvSpPr>
          <p:nvPr/>
        </p:nvSpPr>
        <p:spPr>
          <a:xfrm>
            <a:off x="2246489" y="633299"/>
            <a:ext cx="7699022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ERROR EN DESPLAZAMIENTO</a:t>
            </a:r>
          </a:p>
        </p:txBody>
      </p:sp>
      <p:pic>
        <p:nvPicPr>
          <p:cNvPr id="6" name="Imagen 5" descr="\documentclass{article}&#10;\usepackage{amsmath}&#10;\pagestyle{empty}&#10;\begin{document}&#10;&#10;&#10;$$ x_{plan} = \textup{Desplazamiento en x del plan} $$&#10;&#10;$$ x_{trat} = \textup{Desplazamiento en x del tratamiento} $$&#10;&#10;$$ \Delta _x = x_{plan} - x_{trat} $$&#10;&#10;$$ \Delta _x : \textup{Error del desplazamiento}$$&#10;&#10;\end{document}" title="IguanaTex Bitmap Display">
            <a:extLst>
              <a:ext uri="{FF2B5EF4-FFF2-40B4-BE49-F238E27FC236}">
                <a16:creationId xmlns:a16="http://schemas.microsoft.com/office/drawing/2014/main" id="{022533B8-0793-0FE6-C0AE-1020AF1F90B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08258" y="1942891"/>
            <a:ext cx="7543660" cy="383018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1099B0E-02EB-2503-2DEB-449AF682DF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0449" y="1494253"/>
            <a:ext cx="3121768" cy="4727458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E075EAB-F823-8AD2-8A53-A9C46501F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286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C5275-67D8-EA13-91A7-CD0FBBC30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acuum bag 700 x 1000 mm / 30 liter">
            <a:extLst>
              <a:ext uri="{FF2B5EF4-FFF2-40B4-BE49-F238E27FC236}">
                <a16:creationId xmlns:a16="http://schemas.microsoft.com/office/drawing/2014/main" id="{FCC39D37-7096-F0C9-642C-951DB39131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21" b="3714"/>
          <a:stretch/>
        </p:blipFill>
        <p:spPr bwMode="auto">
          <a:xfrm>
            <a:off x="3584459" y="1433882"/>
            <a:ext cx="2588774" cy="20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acuum Bags — Klarity">
            <a:extLst>
              <a:ext uri="{FF2B5EF4-FFF2-40B4-BE49-F238E27FC236}">
                <a16:creationId xmlns:a16="http://schemas.microsoft.com/office/drawing/2014/main" id="{C12173C3-71B4-4C11-901A-59FE4D2C71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60" t="10237" r="33686" b="12304"/>
          <a:stretch/>
        </p:blipFill>
        <p:spPr bwMode="auto">
          <a:xfrm rot="7159892">
            <a:off x="964365" y="1562780"/>
            <a:ext cx="1580704" cy="21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17E090FA-B951-DBED-16CC-8F010716A87B}"/>
              </a:ext>
            </a:extLst>
          </p:cNvPr>
          <p:cNvSpPr txBox="1">
            <a:spLocks/>
          </p:cNvSpPr>
          <p:nvPr/>
        </p:nvSpPr>
        <p:spPr>
          <a:xfrm>
            <a:off x="4175748" y="680886"/>
            <a:ext cx="3840504" cy="54167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Colchón de  vacío</a:t>
            </a:r>
          </a:p>
        </p:txBody>
      </p:sp>
      <p:pic>
        <p:nvPicPr>
          <p:cNvPr id="2" name="Picture 2" descr="How to use Klarity vacuum bags">
            <a:extLst>
              <a:ext uri="{FF2B5EF4-FFF2-40B4-BE49-F238E27FC236}">
                <a16:creationId xmlns:a16="http://schemas.microsoft.com/office/drawing/2014/main" id="{DF3E4863-95FC-C555-8E83-3BEB285A4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408" y="4675760"/>
            <a:ext cx="2678710" cy="1782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How to use Orfit Vacuum Bags">
            <a:extLst>
              <a:ext uri="{FF2B5EF4-FFF2-40B4-BE49-F238E27FC236}">
                <a16:creationId xmlns:a16="http://schemas.microsoft.com/office/drawing/2014/main" id="{F52E7F4B-6234-E2E4-7DC8-A687CC792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415" y="5527724"/>
            <a:ext cx="6063520" cy="1283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ow to use Klarity vacuum bags">
            <a:extLst>
              <a:ext uri="{FF2B5EF4-FFF2-40B4-BE49-F238E27FC236}">
                <a16:creationId xmlns:a16="http://schemas.microsoft.com/office/drawing/2014/main" id="{A2014BA8-3BD5-BE12-61A2-10EBEB92C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459" y="3514149"/>
            <a:ext cx="2869822" cy="1910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cono de flecha png, signo de flechas png, flechas negras png 9378164 PNG">
            <a:extLst>
              <a:ext uri="{FF2B5EF4-FFF2-40B4-BE49-F238E27FC236}">
                <a16:creationId xmlns:a16="http://schemas.microsoft.com/office/drawing/2014/main" id="{0E583AAA-8047-3307-BD42-2A49228BC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2689" y="1277262"/>
            <a:ext cx="4289778" cy="428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Señal De Prohibido Prohibido PNG ,dibujos Deténgase, Prohibición,  Precaución PNG Imagen para Descarga Gratuita | Pngtree">
            <a:extLst>
              <a:ext uri="{FF2B5EF4-FFF2-40B4-BE49-F238E27FC236}">
                <a16:creationId xmlns:a16="http://schemas.microsoft.com/office/drawing/2014/main" id="{43910740-80BA-9F06-811E-6058CA6C0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2985" y="2331289"/>
            <a:ext cx="2309186" cy="2309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0946EA5-C399-8793-5B72-59E0E884B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482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663037-5194-884D-47C7-64EF39F95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AF52C512-2ACB-BFF0-76C3-DD9C4F0F1B09}"/>
              </a:ext>
            </a:extLst>
          </p:cNvPr>
          <p:cNvSpPr txBox="1">
            <a:spLocks/>
          </p:cNvSpPr>
          <p:nvPr/>
        </p:nvSpPr>
        <p:spPr>
          <a:xfrm>
            <a:off x="8842833" y="2547796"/>
            <a:ext cx="1883153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OBJETIVO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41EF22F-1EA0-0A69-575C-9E6D4E8E84FF}"/>
              </a:ext>
            </a:extLst>
          </p:cNvPr>
          <p:cNvSpPr txBox="1">
            <a:spLocks/>
          </p:cNvSpPr>
          <p:nvPr/>
        </p:nvSpPr>
        <p:spPr>
          <a:xfrm>
            <a:off x="7554619" y="3225119"/>
            <a:ext cx="4459581" cy="1187661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400" cap="none" dirty="0">
                <a:solidFill>
                  <a:schemeClr val="tx1"/>
                </a:solidFill>
                <a:latin typeface="+mn-lt"/>
              </a:rPr>
              <a:t>Analizar los errores de los desplazamientos en tratamientos de RT con colchón de vacío</a:t>
            </a:r>
          </a:p>
        </p:txBody>
      </p:sp>
      <p:pic>
        <p:nvPicPr>
          <p:cNvPr id="1026" name="Picture 2" descr="Vacuum bag 700 x 1000 mm / 30 liter">
            <a:extLst>
              <a:ext uri="{FF2B5EF4-FFF2-40B4-BE49-F238E27FC236}">
                <a16:creationId xmlns:a16="http://schemas.microsoft.com/office/drawing/2014/main" id="{B93BA6DA-39E7-9C0D-AC36-8C79AB881D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21" b="3714"/>
          <a:stretch/>
        </p:blipFill>
        <p:spPr bwMode="auto">
          <a:xfrm>
            <a:off x="3584459" y="1433882"/>
            <a:ext cx="2588774" cy="20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acuum Bags — Klarity">
            <a:extLst>
              <a:ext uri="{FF2B5EF4-FFF2-40B4-BE49-F238E27FC236}">
                <a16:creationId xmlns:a16="http://schemas.microsoft.com/office/drawing/2014/main" id="{C86FC55C-2CFC-E047-61E9-3EB63CDABB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60" t="10237" r="33686" b="12304"/>
          <a:stretch/>
        </p:blipFill>
        <p:spPr bwMode="auto">
          <a:xfrm rot="7159892">
            <a:off x="964365" y="1562780"/>
            <a:ext cx="1580704" cy="21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4B515161-EE8F-FC5E-9F17-FF260A6F199F}"/>
              </a:ext>
            </a:extLst>
          </p:cNvPr>
          <p:cNvSpPr txBox="1">
            <a:spLocks/>
          </p:cNvSpPr>
          <p:nvPr/>
        </p:nvSpPr>
        <p:spPr>
          <a:xfrm>
            <a:off x="4175748" y="680886"/>
            <a:ext cx="3840504" cy="54167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Colchón de  vacío</a:t>
            </a:r>
          </a:p>
        </p:txBody>
      </p:sp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8806CF09-0B33-2A0B-801F-0B6522B3F9B3}"/>
              </a:ext>
            </a:extLst>
          </p:cNvPr>
          <p:cNvSpPr/>
          <p:nvPr/>
        </p:nvSpPr>
        <p:spPr>
          <a:xfrm>
            <a:off x="6955903" y="2547796"/>
            <a:ext cx="1059068" cy="525960"/>
          </a:xfrm>
          <a:prstGeom prst="rightArrow">
            <a:avLst/>
          </a:prstGeom>
          <a:solidFill>
            <a:srgbClr val="3777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2" name="Picture 2" descr="How to use Klarity vacuum bags">
            <a:extLst>
              <a:ext uri="{FF2B5EF4-FFF2-40B4-BE49-F238E27FC236}">
                <a16:creationId xmlns:a16="http://schemas.microsoft.com/office/drawing/2014/main" id="{DF6F16FC-F40C-BF62-2B11-B9C47DA9E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408" y="4675760"/>
            <a:ext cx="2678710" cy="1782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How to use Orfit Vacuum Bags">
            <a:extLst>
              <a:ext uri="{FF2B5EF4-FFF2-40B4-BE49-F238E27FC236}">
                <a16:creationId xmlns:a16="http://schemas.microsoft.com/office/drawing/2014/main" id="{111F6024-659C-278E-63DC-ED5D3A443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415" y="5527724"/>
            <a:ext cx="6063520" cy="1283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ow to use Klarity vacuum bags">
            <a:extLst>
              <a:ext uri="{FF2B5EF4-FFF2-40B4-BE49-F238E27FC236}">
                <a16:creationId xmlns:a16="http://schemas.microsoft.com/office/drawing/2014/main" id="{339BD0E4-4FB8-DA75-871C-280EFBA2D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459" y="3514149"/>
            <a:ext cx="2869822" cy="1910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DB321A8-5C51-8F15-3720-F412F5902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666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C1B6C7-C7A3-2DF4-0CCC-69D549F56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2591DF-CA89-84EB-7A3A-2A482744EABC}"/>
              </a:ext>
            </a:extLst>
          </p:cNvPr>
          <p:cNvSpPr txBox="1">
            <a:spLocks/>
          </p:cNvSpPr>
          <p:nvPr/>
        </p:nvSpPr>
        <p:spPr>
          <a:xfrm>
            <a:off x="5080000" y="4734633"/>
            <a:ext cx="2032000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muestra</a:t>
            </a:r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C8628E67-3016-7F78-9391-E3B2F39F98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8798640"/>
              </p:ext>
            </p:extLst>
          </p:nvPr>
        </p:nvGraphicFramePr>
        <p:xfrm>
          <a:off x="2427111" y="5442104"/>
          <a:ext cx="7337778" cy="936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ítulo 1">
            <a:extLst>
              <a:ext uri="{FF2B5EF4-FFF2-40B4-BE49-F238E27FC236}">
                <a16:creationId xmlns:a16="http://schemas.microsoft.com/office/drawing/2014/main" id="{1915725B-A99C-2B12-3137-5C9A7116F4EA}"/>
              </a:ext>
            </a:extLst>
          </p:cNvPr>
          <p:cNvSpPr txBox="1">
            <a:spLocks/>
          </p:cNvSpPr>
          <p:nvPr/>
        </p:nvSpPr>
        <p:spPr>
          <a:xfrm>
            <a:off x="4445000" y="797633"/>
            <a:ext cx="3302000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Offline </a:t>
            </a:r>
            <a:r>
              <a:rPr lang="es-MX" dirty="0" err="1">
                <a:solidFill>
                  <a:schemeClr val="tx1"/>
                </a:solidFill>
              </a:rPr>
              <a:t>review</a:t>
            </a: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AC23A89-7099-CD60-B420-FCD02E091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841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30.596"/>
  <p:tag name="ORIGINALWIDTH" val="2423.697"/>
  <p:tag name="LATEXADDIN" val="\documentclass{article}&#10;\usepackage{amsmath}&#10;\pagestyle{empty}&#10;\begin{document}&#10;&#10;&#10;$$ x_{plan} = \textup{Desplazamiento en x del plan} $$&#10;&#10;$$ x_{trat} = \textup{Desplazamiento en x del tratamiento} $$&#10;&#10;$$ \Delta _x = x_{plan} - x_{trat} $$&#10;&#10;$$ \Delta _x : \textup{Error del desplazamiento}$$&#10;&#10;\end{document}"/>
  <p:tag name="IGUANATEXSIZE" val="20"/>
  <p:tag name="IGUANATEXCURSOR" val="226"/>
  <p:tag name="TRANSPARENCY" val="Verdadero"/>
  <p:tag name="LATEXENGINEID" val="0"/>
  <p:tag name="TEMPFOLDER" val="C:\Users\c-lop\Documents\temp\"/>
  <p:tag name="LATEXFORMHEIGHT" val="312"/>
  <p:tag name="LATEXFORMWIDTH" val="384"/>
  <p:tag name="LATEXFORMWRAP" val="Verdadero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25.6843"/>
  <p:tag name="ORIGINALWIDTH" val="1721.785"/>
  <p:tag name="LATEXADDIN" val="\documentclass{article}&#10;\usepackage{amsmath}&#10;\pagestyle{empty}&#10;\begin{document}&#10;&#10;$$&#10;\vec{E_{lin}} = \Delta{x} \hat{i} + \Delta{y} \hat{j} + \Delta{z} \hat{k} &#10;$$&#10;&#10;$$&#10;\Rightarrow |\vec{E_{lin}}| = \sqrt{\Delta{x}^2 + \Delta{y}^2 + \Delta{z}^2} &#10;$$&#10;&#10;&#10;\end{document}"/>
  <p:tag name="IGUANATEXSIZE" val="20"/>
  <p:tag name="IGUANATEXCURSOR" val="156"/>
  <p:tag name="TRANSPARENCY" val="Verdadero"/>
  <p:tag name="LATEXENGINEID" val="0"/>
  <p:tag name="TEMPFOLDER" val="C:\Users\c-lop\Documents\temp\"/>
  <p:tag name="LATEXFORMHEIGHT" val="312"/>
  <p:tag name="LATEXFORMWIDTH" val="384"/>
  <p:tag name="LATEXFORMWRAP" val="Verdadero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7.4803"/>
  <p:tag name="ORIGINALWIDTH" val="1776.528"/>
  <p:tag name="LATEXADDIN" val="\documentclass{article}&#10;\usepackage{amsmath}&#10;\pagestyle{empty}&#10;\begin{document}&#10;&#10;$$&#10;\Rightarrow |\vec{E_{ang}}| = \sqrt{\Delta{\theta}^2 + \Delta{\alpha}^2 + \Delta{\phi}^2} &#10;$$&#10;&#10;&#10;\end{document}"/>
  <p:tag name="IGUANATEXSIZE" val="20"/>
  <p:tag name="IGUANATEXCURSOR" val="169"/>
  <p:tag name="TRANSPARENCY" val="Verdadero"/>
  <p:tag name="LATEXENGINEID" val="0"/>
  <p:tag name="TEMPFOLDER" val="C:\Users\c-lop\Documents\temp\"/>
  <p:tag name="LATEXFORMHEIGHT" val="312"/>
  <p:tag name="LATEXFORMWIDTH" val="384"/>
  <p:tag name="LATEXFORMWRAP" val="Verdadero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1004.125"/>
  <p:tag name="LATEXADDIN" val="\documentclass{article}&#10;\usepackage{amsmath}&#10;\pagestyle{empty}&#10;\begin{document}&#10;&#10;$$ H_0: \mu_{\textup{uso}} = \mu_{\textup{no uso}} $$&#10;&#10;&#10;\end{document}"/>
  <p:tag name="IGUANATEXSIZE" val="20"/>
  <p:tag name="IGUANATEXCURSOR" val="134"/>
  <p:tag name="TRANSPARENCY" val="Verdadero"/>
  <p:tag name="LATEXENGINEID" val="0"/>
  <p:tag name="TEMPFOLDER" val="C:\Users\c-lop\Documents\temp\"/>
  <p:tag name="LATEXFORMHEIGHT" val="312"/>
  <p:tag name="LATEXFORMWIDTH" val="384"/>
  <p:tag name="LATEXFORMWRAP" val="Verdadero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1004.125"/>
  <p:tag name="LATEXADDIN" val="\documentclass{article}&#10;\usepackage{amsmath}&#10;\pagestyle{empty}&#10;\begin{document}&#10;&#10;$$ H_0: \mu_{\textup{uso}} = \mu_{\textup{no uso}} $$&#10;&#10;&#10;\end{document}"/>
  <p:tag name="IGUANATEXSIZE" val="20"/>
  <p:tag name="IGUANATEXCURSOR" val="134"/>
  <p:tag name="TRANSPARENCY" val="Verdadero"/>
  <p:tag name="LATEXENGINEID" val="0"/>
  <p:tag name="TEMPFOLDER" val="C:\Users\c-lop\Documents\temp\"/>
  <p:tag name="LATEXFORMHEIGHT" val="312"/>
  <p:tag name="LATEXFORMWIDTH" val="384"/>
  <p:tag name="LATEXFORMWRAP" val="Verdadero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1004.125"/>
  <p:tag name="LATEXADDIN" val="\documentclass{article}&#10;\usepackage{amsmath}&#10;\pagestyle{empty}&#10;\begin{document}&#10;&#10;$$ H_0: \mu_{\textup{uso}} = \mu_{\textup{no uso}} $$&#10;&#10;&#10;\end{document}"/>
  <p:tag name="IGUANATEXSIZE" val="20"/>
  <p:tag name="IGUANATEXCURSOR" val="134"/>
  <p:tag name="TRANSPARENCY" val="Verdadero"/>
  <p:tag name="LATEXENGINEID" val="0"/>
  <p:tag name="TEMPFOLDER" val="C:\Users\c-lop\Documents\temp\"/>
  <p:tag name="LATEXFORMHEIGHT" val="312"/>
  <p:tag name="LATEXFORMWIDTH" val="384"/>
  <p:tag name="LATEXFORMWRAP" val="Verdadero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975.6281"/>
  <p:tag name="LATEXADDIN" val="\documentclass{article}&#10;\usepackage{amsmath}&#10;\pagestyle{empty}&#10;\begin{document}&#10;&#10;$$ H_0: \mu_{\textup{SBRT}} = \mu_{\textup{FX}} $$&#10;&#10;&#10;\end{document}"/>
  <p:tag name="IGUANATEXSIZE" val="20"/>
  <p:tag name="IGUANATEXCURSOR" val="126"/>
  <p:tag name="TRANSPARENCY" val="Verdadero"/>
  <p:tag name="LATEXENGINEID" val="0"/>
  <p:tag name="TEMPFOLDER" val="C:\Users\c-lop\Documents\temp\"/>
  <p:tag name="LATEXFORMHEIGHT" val="312"/>
  <p:tag name="LATEXFORMWIDTH" val="384"/>
  <p:tag name="LATEXFORMWRAP" val="Verdadero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975.6281"/>
  <p:tag name="LATEXADDIN" val="\documentclass{article}&#10;\usepackage{amsmath}&#10;\pagestyle{empty}&#10;\begin{document}&#10;&#10;$$ H_0: \mu_{\textup{SBRT}} = \mu_{\textup{FX}} $$&#10;&#10;&#10;\end{document}"/>
  <p:tag name="IGUANATEXSIZE" val="20"/>
  <p:tag name="IGUANATEXCURSOR" val="126"/>
  <p:tag name="TRANSPARENCY" val="Verdadero"/>
  <p:tag name="LATEXENGINEID" val="0"/>
  <p:tag name="TEMPFOLDER" val="C:\Users\c-lop\Documents\temp\"/>
  <p:tag name="LATEXFORMHEIGHT" val="312"/>
  <p:tag name="LATEXFORMWIDTH" val="384"/>
  <p:tag name="LATEXFORMWRAP" val="Verdadero"/>
  <p:tag name="BITMAPVECTOR" val="0"/>
</p:tagLst>
</file>

<file path=ppt/theme/theme1.xml><?xml version="1.0" encoding="utf-8"?>
<a:theme xmlns:a="http://schemas.openxmlformats.org/drawingml/2006/main" name="Dividendo">
  <a:themeElements>
    <a:clrScheme name="Personalizado 1">
      <a:dk1>
        <a:srgbClr val="000000"/>
      </a:dk1>
      <a:lt1>
        <a:sysClr val="window" lastClr="FFFFFF"/>
      </a:lt1>
      <a:dk2>
        <a:srgbClr val="242852"/>
      </a:dk2>
      <a:lt2>
        <a:srgbClr val="0F8EC5"/>
      </a:lt2>
      <a:accent1>
        <a:srgbClr val="30B3ED"/>
      </a:accent1>
      <a:accent2>
        <a:srgbClr val="B8E5F9"/>
      </a:accent2>
      <a:accent3>
        <a:srgbClr val="30B3ED"/>
      </a:accent3>
      <a:accent4>
        <a:srgbClr val="3777AE"/>
      </a:accent4>
      <a:accent5>
        <a:srgbClr val="0F8EC5"/>
      </a:accent5>
      <a:accent6>
        <a:srgbClr val="031C27"/>
      </a:accent6>
      <a:hlink>
        <a:srgbClr val="074762"/>
      </a:hlink>
      <a:folHlink>
        <a:srgbClr val="89D4F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1_Dividendo">
  <a:themeElements>
    <a:clrScheme name="Personalizado 1">
      <a:dk1>
        <a:srgbClr val="000000"/>
      </a:dk1>
      <a:lt1>
        <a:sysClr val="window" lastClr="FFFFFF"/>
      </a:lt1>
      <a:dk2>
        <a:srgbClr val="242852"/>
      </a:dk2>
      <a:lt2>
        <a:srgbClr val="0F8EC5"/>
      </a:lt2>
      <a:accent1>
        <a:srgbClr val="30B3ED"/>
      </a:accent1>
      <a:accent2>
        <a:srgbClr val="B8E5F9"/>
      </a:accent2>
      <a:accent3>
        <a:srgbClr val="30B3ED"/>
      </a:accent3>
      <a:accent4>
        <a:srgbClr val="3777AE"/>
      </a:accent4>
      <a:accent5>
        <a:srgbClr val="0F8EC5"/>
      </a:accent5>
      <a:accent6>
        <a:srgbClr val="031C27"/>
      </a:accent6>
      <a:hlink>
        <a:srgbClr val="074762"/>
      </a:hlink>
      <a:folHlink>
        <a:srgbClr val="89D4F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Dividendo</Template>
  <TotalTime>841</TotalTime>
  <Words>717</Words>
  <Application>Microsoft Office PowerPoint</Application>
  <PresentationFormat>Panorámica</PresentationFormat>
  <Paragraphs>152</Paragraphs>
  <Slides>57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57</vt:i4>
      </vt:variant>
    </vt:vector>
  </HeadingPairs>
  <TitlesOfParts>
    <vt:vector size="63" baseType="lpstr">
      <vt:lpstr>Arial</vt:lpstr>
      <vt:lpstr>Calibri</vt:lpstr>
      <vt:lpstr>Gill Sans MT</vt:lpstr>
      <vt:lpstr>Wingdings 2</vt:lpstr>
      <vt:lpstr>Dividendo</vt:lpstr>
      <vt:lpstr>1_Dividendo</vt:lpstr>
      <vt:lpstr>ANÁLISIS DE LOS ERRORES EN LOS DESPLAZAMIENTOS DE CAMILLA EN TRATAMIENTOS DE RT con colchón de vacío (OFFLINE REVIEW)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Análisis cuantitativo</vt:lpstr>
      <vt:lpstr>Presentación de PowerPoint</vt:lpstr>
      <vt:lpstr>Presentación de PowerPoint</vt:lpstr>
      <vt:lpstr>Presentación de PowerPoint</vt:lpstr>
      <vt:lpstr>ERROR EN DESPLAZAMIENTOS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Análisis cualitativo</vt:lpstr>
      <vt:lpstr>Presentación de PowerPoint</vt:lpstr>
      <vt:lpstr>extras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 López Ruiz</dc:creator>
  <cp:lastModifiedBy>Christopher López Ruiz</cp:lastModifiedBy>
  <cp:revision>25</cp:revision>
  <dcterms:created xsi:type="dcterms:W3CDTF">2024-10-01T01:13:12Z</dcterms:created>
  <dcterms:modified xsi:type="dcterms:W3CDTF">2024-11-04T04:25:26Z</dcterms:modified>
</cp:coreProperties>
</file>

<file path=docProps/thumbnail.jpeg>
</file>